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sldIdLst>
    <p:sldId id="268" r:id="rId2"/>
    <p:sldId id="257" r:id="rId3"/>
    <p:sldId id="258" r:id="rId4"/>
    <p:sldId id="278" r:id="rId5"/>
    <p:sldId id="282" r:id="rId6"/>
    <p:sldId id="280" r:id="rId7"/>
    <p:sldId id="371" r:id="rId8"/>
    <p:sldId id="279" r:id="rId9"/>
    <p:sldId id="283" r:id="rId10"/>
    <p:sldId id="338" r:id="rId11"/>
    <p:sldId id="339" r:id="rId12"/>
    <p:sldId id="342" r:id="rId13"/>
    <p:sldId id="341" r:id="rId14"/>
    <p:sldId id="285" r:id="rId15"/>
    <p:sldId id="286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48" r:id="rId31"/>
    <p:sldId id="361" r:id="rId32"/>
    <p:sldId id="363" r:id="rId33"/>
    <p:sldId id="364" r:id="rId34"/>
    <p:sldId id="365" r:id="rId35"/>
    <p:sldId id="368" r:id="rId36"/>
    <p:sldId id="369" r:id="rId37"/>
    <p:sldId id="366" r:id="rId38"/>
    <p:sldId id="367" r:id="rId39"/>
    <p:sldId id="370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72" r:id="rId53"/>
    <p:sldId id="277" r:id="rId54"/>
  </p:sldIdLst>
  <p:sldSz cx="9004300" cy="6362700"/>
  <p:notesSz cx="6858000" cy="9144000"/>
  <p:embeddedFontLst>
    <p:embeddedFont>
      <p:font typeface="맑은 고딕" panose="020B0503020000020004" pitchFamily="50" charset="-127"/>
      <p:regular r:id="rId56"/>
      <p:bold r:id="rId57"/>
    </p:embeddedFont>
    <p:embeddedFont>
      <p:font typeface="KoPub돋움체 Medium" panose="02020603020101020101" pitchFamily="18" charset="-127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나눔바른고딕" panose="020B0603020101020101" pitchFamily="50" charset="-127"/>
      <p:regular r:id="rId63"/>
      <p:bold r:id="rId64"/>
    </p:embeddedFont>
  </p:embeddedFontLst>
  <p:defaultTextStyle>
    <a:defPPr>
      <a:defRPr lang="ko-KR"/>
    </a:defPPr>
    <a:lvl1pPr marL="0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49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98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14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97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246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295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344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393" algn="l" defTabSz="878098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36">
          <p15:clr>
            <a:srgbClr val="A4A3A4"/>
          </p15:clr>
        </p15:guide>
        <p15:guide id="3" orient="horz" pos="20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69B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7" autoAdjust="0"/>
    <p:restoredTop sz="93705" autoAdjust="0"/>
  </p:normalViewPr>
  <p:slideViewPr>
    <p:cSldViewPr>
      <p:cViewPr varScale="1">
        <p:scale>
          <a:sx n="75" d="100"/>
          <a:sy n="75" d="100"/>
        </p:scale>
        <p:origin x="456" y="66"/>
      </p:cViewPr>
      <p:guideLst>
        <p:guide pos="2836"/>
        <p:guide orient="horz" pos="20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44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83514-2CD9-4110-A407-D42F56B77B4C}" type="datetimeFigureOut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EA572-8B08-4099-B721-9D02DCAC4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6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64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05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95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6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015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494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15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013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5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71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86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444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51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35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3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87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24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19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84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17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00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03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075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35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8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49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EA572-8B08-4099-B721-9D02DCAC4F4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35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5323" y="1976562"/>
            <a:ext cx="7653655" cy="13638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50645" y="3605530"/>
            <a:ext cx="6303010" cy="16260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7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4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3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23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BE37B-9198-4E64-B924-E8BF6301A118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4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C4FE-DFD3-404B-91E9-0AAAF2188279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646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28117" y="254804"/>
            <a:ext cx="2025968" cy="542891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4"/>
            <a:ext cx="5927831" cy="542891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B0182-8E7E-4A06-8A2F-E28B4E0C2A3F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39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02ED3-A4C8-4454-990B-BFD5EDBDE766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7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278" y="4088625"/>
            <a:ext cx="7653655" cy="1263703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1278" y="2696784"/>
            <a:ext cx="7653655" cy="139184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439049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80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1714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561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952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3429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7334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51239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7D60C-7D50-4A8C-89DC-F788CE6C9DC5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0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484631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4BE93-3649-4CD5-8FCC-6D748B8EC6F3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1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24244"/>
            <a:ext cx="3978463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0215" y="2017801"/>
            <a:ext cx="3978463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574062" y="1424244"/>
            <a:ext cx="3980026" cy="593558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9049" indent="0">
              <a:buNone/>
              <a:defRPr sz="1900" b="1"/>
            </a:lvl2pPr>
            <a:lvl3pPr marL="878098" indent="0">
              <a:buNone/>
              <a:defRPr sz="1700" b="1"/>
            </a:lvl3pPr>
            <a:lvl4pPr marL="1317147" indent="0">
              <a:buNone/>
              <a:defRPr sz="1500" b="1"/>
            </a:lvl4pPr>
            <a:lvl5pPr marL="1756197" indent="0">
              <a:buNone/>
              <a:defRPr sz="1500" b="1"/>
            </a:lvl5pPr>
            <a:lvl6pPr marL="2195246" indent="0">
              <a:buNone/>
              <a:defRPr sz="1500" b="1"/>
            </a:lvl6pPr>
            <a:lvl7pPr marL="2634295" indent="0">
              <a:buNone/>
              <a:defRPr sz="1500" b="1"/>
            </a:lvl7pPr>
            <a:lvl8pPr marL="3073344" indent="0">
              <a:buNone/>
              <a:defRPr sz="1500" b="1"/>
            </a:lvl8pPr>
            <a:lvl9pPr marL="3512393" indent="0">
              <a:buNone/>
              <a:defRPr sz="1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2" y="2017801"/>
            <a:ext cx="3980026" cy="366591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7816D3-7F5E-4528-8981-4DC62CC46607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32D29-C2E2-485F-9A8B-D0AB86590F05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6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C40A3-A691-4DA0-9285-187782F07F70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7" y="253329"/>
            <a:ext cx="2962353" cy="107812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20431" y="253332"/>
            <a:ext cx="5033654" cy="5430388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0217" y="1331456"/>
            <a:ext cx="2962353" cy="435226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504D-B5A9-48D1-8B9F-04592CA92D50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780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64906" y="4453890"/>
            <a:ext cx="5402580" cy="52580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64906" y="568519"/>
            <a:ext cx="5402580" cy="3817620"/>
          </a:xfrm>
        </p:spPr>
        <p:txBody>
          <a:bodyPr/>
          <a:lstStyle>
            <a:lvl1pPr marL="0" indent="0">
              <a:buNone/>
              <a:defRPr sz="3100"/>
            </a:lvl1pPr>
            <a:lvl2pPr marL="439049" indent="0">
              <a:buNone/>
              <a:defRPr sz="2700"/>
            </a:lvl2pPr>
            <a:lvl3pPr marL="878098" indent="0">
              <a:buNone/>
              <a:defRPr sz="2300"/>
            </a:lvl3pPr>
            <a:lvl4pPr marL="1317147" indent="0">
              <a:buNone/>
              <a:defRPr sz="1900"/>
            </a:lvl4pPr>
            <a:lvl5pPr marL="1756197" indent="0">
              <a:buNone/>
              <a:defRPr sz="1900"/>
            </a:lvl5pPr>
            <a:lvl6pPr marL="2195246" indent="0">
              <a:buNone/>
              <a:defRPr sz="1900"/>
            </a:lvl6pPr>
            <a:lvl7pPr marL="2634295" indent="0">
              <a:buNone/>
              <a:defRPr sz="1900"/>
            </a:lvl7pPr>
            <a:lvl8pPr marL="3073344" indent="0">
              <a:buNone/>
              <a:defRPr sz="1900"/>
            </a:lvl8pPr>
            <a:lvl9pPr marL="3512393" indent="0">
              <a:buNone/>
              <a:defRPr sz="19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64906" y="4979697"/>
            <a:ext cx="5402580" cy="746734"/>
          </a:xfrm>
        </p:spPr>
        <p:txBody>
          <a:bodyPr/>
          <a:lstStyle>
            <a:lvl1pPr marL="0" indent="0">
              <a:buNone/>
              <a:defRPr sz="1300"/>
            </a:lvl1pPr>
            <a:lvl2pPr marL="439049" indent="0">
              <a:buNone/>
              <a:defRPr sz="1200"/>
            </a:lvl2pPr>
            <a:lvl3pPr marL="878098" indent="0">
              <a:buNone/>
              <a:defRPr sz="1000"/>
            </a:lvl3pPr>
            <a:lvl4pPr marL="1317147" indent="0">
              <a:buNone/>
              <a:defRPr sz="900"/>
            </a:lvl4pPr>
            <a:lvl5pPr marL="1756197" indent="0">
              <a:buNone/>
              <a:defRPr sz="900"/>
            </a:lvl5pPr>
            <a:lvl6pPr marL="2195246" indent="0">
              <a:buNone/>
              <a:defRPr sz="900"/>
            </a:lvl6pPr>
            <a:lvl7pPr marL="2634295" indent="0">
              <a:buNone/>
              <a:defRPr sz="900"/>
            </a:lvl7pPr>
            <a:lvl8pPr marL="3073344" indent="0">
              <a:buNone/>
              <a:defRPr sz="900"/>
            </a:lvl8pPr>
            <a:lvl9pPr marL="3512393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47C9-5C88-49DA-967C-9DD8B799FD51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1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0215" y="254804"/>
            <a:ext cx="8103870" cy="1060450"/>
          </a:xfrm>
          <a:prstGeom prst="rect">
            <a:avLst/>
          </a:prstGeom>
        </p:spPr>
        <p:txBody>
          <a:bodyPr vert="horz" lIns="87810" tIns="43905" rIns="87810" bIns="43905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1484631"/>
            <a:ext cx="8103870" cy="4199088"/>
          </a:xfrm>
          <a:prstGeom prst="rect">
            <a:avLst/>
          </a:prstGeom>
        </p:spPr>
        <p:txBody>
          <a:bodyPr vert="horz" lIns="87810" tIns="43905" rIns="87810" bIns="4390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0215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E9E3E-2673-4EBB-B1BD-4F63C3BC18DC}" type="datetime1">
              <a:rPr lang="ko-KR" altLang="en-US" smtClean="0"/>
              <a:t>2015-07-23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76469" y="5897282"/>
            <a:ext cx="2851362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3082" y="5897282"/>
            <a:ext cx="2101003" cy="338755"/>
          </a:xfrm>
          <a:prstGeom prst="rect">
            <a:avLst/>
          </a:prstGeom>
        </p:spPr>
        <p:txBody>
          <a:bodyPr vert="horz" lIns="87810" tIns="43905" rIns="87810" bIns="4390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A6DB3-B521-458F-9EFF-DC0A9EC5B5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878098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9287" indent="-329287" algn="l" defTabSz="878098" rtl="0" eaLnBrk="1" latinLnBrk="1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13455" indent="-274406" algn="l" defTabSz="878098" rtl="0" eaLnBrk="1" latinLnBrk="1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623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36672" indent="-219525" algn="l" defTabSz="878098" rtl="0" eaLnBrk="1" latinLnBrk="1" hangingPunct="1">
        <a:spcBef>
          <a:spcPct val="20000"/>
        </a:spcBef>
        <a:buFont typeface="Arial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721" indent="-219525" algn="l" defTabSz="878098" rtl="0" eaLnBrk="1" latinLnBrk="1" hangingPunct="1">
        <a:spcBef>
          <a:spcPct val="20000"/>
        </a:spcBef>
        <a:buFont typeface="Arial" pitchFamily="34" charset="0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477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3820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869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918" indent="-219525" algn="l" defTabSz="878098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defTabSz="878098" rtl="0" eaLnBrk="1" latinLnBrk="1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alllink.co.kr/member/mem_login.asp" TargetMode="External"/><Relationship Id="rId3" Type="http://schemas.openxmlformats.org/officeDocument/2006/relationships/hyperlink" Target="http://www.videotour24.com/v2/src/main/main.php" TargetMode="External"/><Relationship Id="rId7" Type="http://schemas.openxmlformats.org/officeDocument/2006/relationships/hyperlink" Target="http://www.jaenungmarket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skillagit.com/main/main.php" TargetMode="External"/><Relationship Id="rId5" Type="http://schemas.openxmlformats.org/officeDocument/2006/relationships/hyperlink" Target="http://www.jaenung.net/" TargetMode="External"/><Relationship Id="rId4" Type="http://schemas.openxmlformats.org/officeDocument/2006/relationships/hyperlink" Target="http://otwojob.com/main/main.ph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slideLayout" Target="../slideLayouts/slideLayout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image" Target="../media/image1.png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56" Type="http://schemas.openxmlformats.org/officeDocument/2006/relationships/tags" Target="../tags/tag56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2557934" y="-1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885207"/>
            <a:ext cx="9004300" cy="17281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1830" y="2022187"/>
            <a:ext cx="5904656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재능마켓 구축</a:t>
            </a:r>
            <a:endParaRPr lang="ko-KR" altLang="en-US" sz="4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66608" y="2973571"/>
            <a:ext cx="4684829" cy="6398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2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조정배</a:t>
            </a:r>
            <a:r>
              <a:rPr lang="en-US" altLang="ko-KR" sz="2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99000">
                    <a:schemeClr val="bg1">
                      <a:lumMod val="85000"/>
                    </a:schemeClr>
                  </a:gs>
                </a:gsLst>
                <a:lin ang="5400000" scaled="0"/>
              </a:gradFill>
              <a:effectLst>
                <a:outerShdw blurRad="88900" dist="25400" dir="2700000" algn="tl" rotWithShape="0">
                  <a:prstClr val="black">
                    <a:alpha val="3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50" y="4909542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579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" y="2092048"/>
            <a:ext cx="1695450" cy="1504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9755" y="4443196"/>
            <a:ext cx="2114550" cy="8953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5521" y="3750094"/>
            <a:ext cx="1790700" cy="1504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6800" y="1339733"/>
            <a:ext cx="1790700" cy="2571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649" y="4147761"/>
            <a:ext cx="1905000" cy="10477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73649" y="1738105"/>
            <a:ext cx="1158589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89925" y="1009837"/>
            <a:ext cx="1828523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Member_details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" y="978972"/>
            <a:ext cx="703677" cy="70367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24205" y="1156055"/>
            <a:ext cx="1937861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관련 테이블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3649" y="3794279"/>
            <a:ext cx="1574967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Portfolio_img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08625" y="4089253"/>
            <a:ext cx="1205359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Favorite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62972" y="1227095"/>
            <a:ext cx="1813353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Message_inbox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85625" y="3390187"/>
            <a:ext cx="1820595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Message_sent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2971" y="1560400"/>
            <a:ext cx="1790700" cy="1504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579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Database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  <a:p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73" y="1354211"/>
            <a:ext cx="1956373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592" y="1548321"/>
            <a:ext cx="1687147" cy="409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95" y="3940055"/>
            <a:ext cx="194155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51" y="3811075"/>
            <a:ext cx="1597406" cy="170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259012" y="2006704"/>
            <a:ext cx="1713042" cy="1309657"/>
            <a:chOff x="3781763" y="3773507"/>
            <a:chExt cx="1713042" cy="1309657"/>
          </a:xfrm>
        </p:grpSpPr>
        <p:pic>
          <p:nvPicPr>
            <p:cNvPr id="46" name="Picture 1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763" y="3964856"/>
              <a:ext cx="1713042" cy="1118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245"/>
            <a:stretch/>
          </p:blipFill>
          <p:spPr bwMode="auto">
            <a:xfrm>
              <a:off x="3782531" y="3773507"/>
              <a:ext cx="1651578" cy="191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TextBox 47"/>
          <p:cNvSpPr txBox="1"/>
          <p:nvPr/>
        </p:nvSpPr>
        <p:spPr>
          <a:xfrm>
            <a:off x="3614821" y="1199984"/>
            <a:ext cx="1253119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1" y="978972"/>
            <a:ext cx="703677" cy="7036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24204" y="1156055"/>
            <a:ext cx="1865777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관련 테이블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78750" y="3457132"/>
            <a:ext cx="1576942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Epilogue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59012" y="1652761"/>
            <a:ext cx="1540216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Mytrade</a:t>
            </a:r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911573" y="1000268"/>
            <a:ext cx="1461121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Accusation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35294" y="3598242"/>
            <a:ext cx="1461121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Cash   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541709" y="1091017"/>
            <a:ext cx="339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             } 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평행 사변형 49"/>
          <p:cNvSpPr/>
          <p:nvPr/>
        </p:nvSpPr>
        <p:spPr>
          <a:xfrm>
            <a:off x="3060167" y="2126137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평행 사변형 82"/>
          <p:cNvSpPr/>
          <p:nvPr/>
        </p:nvSpPr>
        <p:spPr>
          <a:xfrm>
            <a:off x="3178209" y="2251260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79837" y="2392919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회원가입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91193" y="3037704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마이페이지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75781" y="3635803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디자인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3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78" y="1108801"/>
            <a:ext cx="487653" cy="4876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69276" y="1091017"/>
            <a:ext cx="145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5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40640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3423631" y="627825"/>
            <a:ext cx="2304250" cy="862198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altLang="en-US" sz="28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2741000" y="2285891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5400000">
            <a:off x="4119224" y="1621531"/>
            <a:ext cx="765852" cy="76961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4828815" y="2285891"/>
            <a:ext cx="1728192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자유형 97"/>
          <p:cNvSpPr/>
          <p:nvPr/>
        </p:nvSpPr>
        <p:spPr>
          <a:xfrm>
            <a:off x="2485972" y="3303089"/>
            <a:ext cx="1792034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9946" y="2363318"/>
            <a:ext cx="1158589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502283" y="3075846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2579380" y="4063897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502283" y="3827002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4813585" y="3345082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5736488" y="3117839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4813585" y="4112550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완료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5736488" y="3875655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9946" y="2773962"/>
            <a:ext cx="1828523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Member_details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8" y="1616033"/>
            <a:ext cx="703677" cy="7036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37" y="3413906"/>
            <a:ext cx="487653" cy="4876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18" y="4090070"/>
            <a:ext cx="487653" cy="48765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12572" y="1793116"/>
            <a:ext cx="1217329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TABLE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3678" y="1616033"/>
            <a:ext cx="2232293" cy="168705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40640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3423631" y="627825"/>
            <a:ext cx="2304250" cy="862198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메인페이지</a:t>
            </a:r>
            <a:endParaRPr lang="ko-KR" altLang="en-US" sz="28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2741000" y="2285891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5400000">
            <a:off x="4119224" y="1621531"/>
            <a:ext cx="765852" cy="76961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4828815" y="2285891"/>
            <a:ext cx="1728192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자유형 97"/>
          <p:cNvSpPr/>
          <p:nvPr/>
        </p:nvSpPr>
        <p:spPr>
          <a:xfrm>
            <a:off x="2485972" y="3303089"/>
            <a:ext cx="1792034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중복확인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절차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9946" y="2363318"/>
            <a:ext cx="1158589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502283" y="3075846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자유형 38"/>
          <p:cNvSpPr/>
          <p:nvPr/>
        </p:nvSpPr>
        <p:spPr>
          <a:xfrm>
            <a:off x="2579380" y="4063897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3502283" y="3827002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자유형 41"/>
          <p:cNvSpPr/>
          <p:nvPr/>
        </p:nvSpPr>
        <p:spPr>
          <a:xfrm>
            <a:off x="4813585" y="3345082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비교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5736488" y="3117839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4813585" y="4112550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완료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>
            <a:off x="5736488" y="3875655"/>
            <a:ext cx="1" cy="32495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19946" y="2773962"/>
            <a:ext cx="1828523" cy="3539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Member_details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88" y="1616033"/>
            <a:ext cx="703677" cy="7036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37" y="3413906"/>
            <a:ext cx="487653" cy="48765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18" y="4090070"/>
            <a:ext cx="487653" cy="48765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12572" y="1793116"/>
            <a:ext cx="1217329" cy="353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TABLE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3678" y="1616033"/>
            <a:ext cx="2232293" cy="168705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706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사각형 설명선 125"/>
          <p:cNvSpPr/>
          <p:nvPr/>
        </p:nvSpPr>
        <p:spPr>
          <a:xfrm>
            <a:off x="4200095" y="3997676"/>
            <a:ext cx="4654783" cy="1010629"/>
          </a:xfrm>
          <a:prstGeom prst="wedgeRectCallout">
            <a:avLst>
              <a:gd name="adj1" fmla="val 7269"/>
              <a:gd name="adj2" fmla="val 68783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사각형 설명선 124"/>
          <p:cNvSpPr/>
          <p:nvPr/>
        </p:nvSpPr>
        <p:spPr>
          <a:xfrm>
            <a:off x="384772" y="3997676"/>
            <a:ext cx="2440104" cy="928923"/>
          </a:xfrm>
          <a:prstGeom prst="wedgeRectCallout">
            <a:avLst>
              <a:gd name="adj1" fmla="val 34857"/>
              <a:gd name="adj2" fmla="val 71324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사각형 설명선 117"/>
          <p:cNvSpPr/>
          <p:nvPr/>
        </p:nvSpPr>
        <p:spPr>
          <a:xfrm>
            <a:off x="101135" y="2709690"/>
            <a:ext cx="8757499" cy="1114908"/>
          </a:xfrm>
          <a:custGeom>
            <a:avLst/>
            <a:gdLst>
              <a:gd name="connsiteX0" fmla="*/ 0 w 8757499"/>
              <a:gd name="connsiteY0" fmla="*/ 0 h 834377"/>
              <a:gd name="connsiteX1" fmla="*/ 5108541 w 8757499"/>
              <a:gd name="connsiteY1" fmla="*/ 0 h 834377"/>
              <a:gd name="connsiteX2" fmla="*/ 7202517 w 8757499"/>
              <a:gd name="connsiteY2" fmla="*/ -331331 h 834377"/>
              <a:gd name="connsiteX3" fmla="*/ 7297916 w 8757499"/>
              <a:gd name="connsiteY3" fmla="*/ 0 h 834377"/>
              <a:gd name="connsiteX4" fmla="*/ 8757499 w 8757499"/>
              <a:gd name="connsiteY4" fmla="*/ 0 h 834377"/>
              <a:gd name="connsiteX5" fmla="*/ 8757499 w 8757499"/>
              <a:gd name="connsiteY5" fmla="*/ 139063 h 834377"/>
              <a:gd name="connsiteX6" fmla="*/ 8757499 w 8757499"/>
              <a:gd name="connsiteY6" fmla="*/ 139063 h 834377"/>
              <a:gd name="connsiteX7" fmla="*/ 8757499 w 8757499"/>
              <a:gd name="connsiteY7" fmla="*/ 347657 h 834377"/>
              <a:gd name="connsiteX8" fmla="*/ 8757499 w 8757499"/>
              <a:gd name="connsiteY8" fmla="*/ 834377 h 834377"/>
              <a:gd name="connsiteX9" fmla="*/ 7297916 w 8757499"/>
              <a:gd name="connsiteY9" fmla="*/ 834377 h 834377"/>
              <a:gd name="connsiteX10" fmla="*/ 5108541 w 8757499"/>
              <a:gd name="connsiteY10" fmla="*/ 834377 h 834377"/>
              <a:gd name="connsiteX11" fmla="*/ 5108541 w 8757499"/>
              <a:gd name="connsiteY11" fmla="*/ 834377 h 834377"/>
              <a:gd name="connsiteX12" fmla="*/ 0 w 8757499"/>
              <a:gd name="connsiteY12" fmla="*/ 834377 h 834377"/>
              <a:gd name="connsiteX13" fmla="*/ 0 w 8757499"/>
              <a:gd name="connsiteY13" fmla="*/ 347657 h 834377"/>
              <a:gd name="connsiteX14" fmla="*/ 0 w 8757499"/>
              <a:gd name="connsiteY14" fmla="*/ 139063 h 834377"/>
              <a:gd name="connsiteX15" fmla="*/ 0 w 8757499"/>
              <a:gd name="connsiteY15" fmla="*/ 139063 h 834377"/>
              <a:gd name="connsiteX16" fmla="*/ 0 w 8757499"/>
              <a:gd name="connsiteY16" fmla="*/ 0 h 834377"/>
              <a:gd name="connsiteX0" fmla="*/ 0 w 8757499"/>
              <a:gd name="connsiteY0" fmla="*/ 331331 h 1165708"/>
              <a:gd name="connsiteX1" fmla="*/ 6607141 w 8757499"/>
              <a:gd name="connsiteY1" fmla="*/ 318631 h 1165708"/>
              <a:gd name="connsiteX2" fmla="*/ 7202517 w 8757499"/>
              <a:gd name="connsiteY2" fmla="*/ 0 h 1165708"/>
              <a:gd name="connsiteX3" fmla="*/ 7297916 w 8757499"/>
              <a:gd name="connsiteY3" fmla="*/ 331331 h 1165708"/>
              <a:gd name="connsiteX4" fmla="*/ 8757499 w 8757499"/>
              <a:gd name="connsiteY4" fmla="*/ 331331 h 1165708"/>
              <a:gd name="connsiteX5" fmla="*/ 8757499 w 8757499"/>
              <a:gd name="connsiteY5" fmla="*/ 470394 h 1165708"/>
              <a:gd name="connsiteX6" fmla="*/ 8757499 w 8757499"/>
              <a:gd name="connsiteY6" fmla="*/ 470394 h 1165708"/>
              <a:gd name="connsiteX7" fmla="*/ 8757499 w 8757499"/>
              <a:gd name="connsiteY7" fmla="*/ 678988 h 1165708"/>
              <a:gd name="connsiteX8" fmla="*/ 8757499 w 8757499"/>
              <a:gd name="connsiteY8" fmla="*/ 1165708 h 1165708"/>
              <a:gd name="connsiteX9" fmla="*/ 7297916 w 8757499"/>
              <a:gd name="connsiteY9" fmla="*/ 1165708 h 1165708"/>
              <a:gd name="connsiteX10" fmla="*/ 5108541 w 8757499"/>
              <a:gd name="connsiteY10" fmla="*/ 1165708 h 1165708"/>
              <a:gd name="connsiteX11" fmla="*/ 5108541 w 8757499"/>
              <a:gd name="connsiteY11" fmla="*/ 1165708 h 1165708"/>
              <a:gd name="connsiteX12" fmla="*/ 0 w 8757499"/>
              <a:gd name="connsiteY12" fmla="*/ 1165708 h 1165708"/>
              <a:gd name="connsiteX13" fmla="*/ 0 w 8757499"/>
              <a:gd name="connsiteY13" fmla="*/ 678988 h 1165708"/>
              <a:gd name="connsiteX14" fmla="*/ 0 w 8757499"/>
              <a:gd name="connsiteY14" fmla="*/ 470394 h 1165708"/>
              <a:gd name="connsiteX15" fmla="*/ 0 w 8757499"/>
              <a:gd name="connsiteY15" fmla="*/ 470394 h 1165708"/>
              <a:gd name="connsiteX16" fmla="*/ 0 w 8757499"/>
              <a:gd name="connsiteY16" fmla="*/ 331331 h 1165708"/>
              <a:gd name="connsiteX0" fmla="*/ 0 w 8757499"/>
              <a:gd name="connsiteY0" fmla="*/ 280531 h 1114908"/>
              <a:gd name="connsiteX1" fmla="*/ 6607141 w 8757499"/>
              <a:gd name="connsiteY1" fmla="*/ 267831 h 1114908"/>
              <a:gd name="connsiteX2" fmla="*/ 7012017 w 8757499"/>
              <a:gd name="connsiteY2" fmla="*/ 0 h 1114908"/>
              <a:gd name="connsiteX3" fmla="*/ 7297916 w 8757499"/>
              <a:gd name="connsiteY3" fmla="*/ 280531 h 1114908"/>
              <a:gd name="connsiteX4" fmla="*/ 8757499 w 8757499"/>
              <a:gd name="connsiteY4" fmla="*/ 280531 h 1114908"/>
              <a:gd name="connsiteX5" fmla="*/ 8757499 w 8757499"/>
              <a:gd name="connsiteY5" fmla="*/ 419594 h 1114908"/>
              <a:gd name="connsiteX6" fmla="*/ 8757499 w 8757499"/>
              <a:gd name="connsiteY6" fmla="*/ 419594 h 1114908"/>
              <a:gd name="connsiteX7" fmla="*/ 8757499 w 8757499"/>
              <a:gd name="connsiteY7" fmla="*/ 628188 h 1114908"/>
              <a:gd name="connsiteX8" fmla="*/ 8757499 w 8757499"/>
              <a:gd name="connsiteY8" fmla="*/ 1114908 h 1114908"/>
              <a:gd name="connsiteX9" fmla="*/ 7297916 w 8757499"/>
              <a:gd name="connsiteY9" fmla="*/ 1114908 h 1114908"/>
              <a:gd name="connsiteX10" fmla="*/ 5108541 w 8757499"/>
              <a:gd name="connsiteY10" fmla="*/ 1114908 h 1114908"/>
              <a:gd name="connsiteX11" fmla="*/ 5108541 w 8757499"/>
              <a:gd name="connsiteY11" fmla="*/ 1114908 h 1114908"/>
              <a:gd name="connsiteX12" fmla="*/ 0 w 8757499"/>
              <a:gd name="connsiteY12" fmla="*/ 1114908 h 1114908"/>
              <a:gd name="connsiteX13" fmla="*/ 0 w 8757499"/>
              <a:gd name="connsiteY13" fmla="*/ 628188 h 1114908"/>
              <a:gd name="connsiteX14" fmla="*/ 0 w 8757499"/>
              <a:gd name="connsiteY14" fmla="*/ 419594 h 1114908"/>
              <a:gd name="connsiteX15" fmla="*/ 0 w 8757499"/>
              <a:gd name="connsiteY15" fmla="*/ 419594 h 1114908"/>
              <a:gd name="connsiteX16" fmla="*/ 0 w 8757499"/>
              <a:gd name="connsiteY16" fmla="*/ 280531 h 11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757499" h="1114908">
                <a:moveTo>
                  <a:pt x="0" y="280531"/>
                </a:moveTo>
                <a:lnTo>
                  <a:pt x="6607141" y="267831"/>
                </a:lnTo>
                <a:lnTo>
                  <a:pt x="7012017" y="0"/>
                </a:lnTo>
                <a:lnTo>
                  <a:pt x="7297916" y="280531"/>
                </a:lnTo>
                <a:lnTo>
                  <a:pt x="8757499" y="280531"/>
                </a:lnTo>
                <a:lnTo>
                  <a:pt x="8757499" y="419594"/>
                </a:lnTo>
                <a:lnTo>
                  <a:pt x="8757499" y="419594"/>
                </a:lnTo>
                <a:lnTo>
                  <a:pt x="8757499" y="628188"/>
                </a:lnTo>
                <a:lnTo>
                  <a:pt x="8757499" y="1114908"/>
                </a:lnTo>
                <a:lnTo>
                  <a:pt x="7297916" y="1114908"/>
                </a:lnTo>
                <a:lnTo>
                  <a:pt x="5108541" y="1114908"/>
                </a:lnTo>
                <a:lnTo>
                  <a:pt x="5108541" y="1114908"/>
                </a:lnTo>
                <a:lnTo>
                  <a:pt x="0" y="1114908"/>
                </a:lnTo>
                <a:lnTo>
                  <a:pt x="0" y="628188"/>
                </a:lnTo>
                <a:lnTo>
                  <a:pt x="0" y="419594"/>
                </a:lnTo>
                <a:lnTo>
                  <a:pt x="0" y="419594"/>
                </a:lnTo>
                <a:lnTo>
                  <a:pt x="0" y="280531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>
            <a:off x="3423631" y="627825"/>
            <a:ext cx="2304250" cy="862198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</a:t>
            </a:r>
            <a:r>
              <a:rPr lang="ko-KR" altLang="en-US" sz="2800" b="1" kern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페이지</a:t>
            </a:r>
            <a:endParaRPr lang="ko-KR" altLang="en-US" sz="28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자유형 33"/>
          <p:cNvSpPr/>
          <p:nvPr/>
        </p:nvSpPr>
        <p:spPr>
          <a:xfrm>
            <a:off x="2601245" y="2962400"/>
            <a:ext cx="763922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등급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3438812" y="2962400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 rot="5400000">
            <a:off x="3867196" y="1873559"/>
            <a:ext cx="1269908" cy="76961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6836860" y="2962400"/>
            <a:ext cx="918504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5035023" y="2962400"/>
            <a:ext cx="1728192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회원정보수정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자유형 97"/>
          <p:cNvSpPr/>
          <p:nvPr/>
        </p:nvSpPr>
        <p:spPr>
          <a:xfrm>
            <a:off x="66850" y="1111499"/>
            <a:ext cx="1698625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프로필관리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자유형 98"/>
          <p:cNvSpPr/>
          <p:nvPr/>
        </p:nvSpPr>
        <p:spPr>
          <a:xfrm>
            <a:off x="41519" y="1550380"/>
            <a:ext cx="1723956" cy="104315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</a:t>
            </a:r>
            <a:endParaRPr lang="en-US" altLang="ko-KR" sz="2000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자유형 99"/>
          <p:cNvSpPr/>
          <p:nvPr/>
        </p:nvSpPr>
        <p:spPr>
          <a:xfrm>
            <a:off x="1886704" y="1481064"/>
            <a:ext cx="1800000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받은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자유형 100"/>
          <p:cNvSpPr/>
          <p:nvPr/>
        </p:nvSpPr>
        <p:spPr>
          <a:xfrm>
            <a:off x="1905412" y="1991399"/>
            <a:ext cx="1800000" cy="540000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보낸 </a:t>
            </a:r>
            <a:r>
              <a:rPr lang="ko-KR" altLang="en-US" sz="2000" kern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자유형 109"/>
          <p:cNvSpPr/>
          <p:nvPr/>
        </p:nvSpPr>
        <p:spPr>
          <a:xfrm>
            <a:off x="481571" y="3975313"/>
            <a:ext cx="879818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충전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자유형 112"/>
          <p:cNvSpPr/>
          <p:nvPr/>
        </p:nvSpPr>
        <p:spPr>
          <a:xfrm>
            <a:off x="1564445" y="3975313"/>
            <a:ext cx="1113021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구매관리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자유형 113"/>
          <p:cNvSpPr/>
          <p:nvPr/>
        </p:nvSpPr>
        <p:spPr>
          <a:xfrm>
            <a:off x="4335395" y="4034371"/>
            <a:ext cx="1585469" cy="883023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판매자 등록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자유형 114"/>
          <p:cNvSpPr/>
          <p:nvPr/>
        </p:nvSpPr>
        <p:spPr>
          <a:xfrm>
            <a:off x="5997317" y="4044783"/>
            <a:ext cx="141074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재능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자유형 115"/>
          <p:cNvSpPr/>
          <p:nvPr/>
        </p:nvSpPr>
        <p:spPr>
          <a:xfrm>
            <a:off x="7462013" y="4044783"/>
            <a:ext cx="1229634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판매 관리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자유형 116"/>
          <p:cNvSpPr/>
          <p:nvPr/>
        </p:nvSpPr>
        <p:spPr>
          <a:xfrm>
            <a:off x="7829007" y="2962400"/>
            <a:ext cx="862640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신고내역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600128" y="2227225"/>
            <a:ext cx="1155236" cy="353943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개인메뉴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>
          <a:xfrm flipH="1" flipV="1">
            <a:off x="811740" y="2531399"/>
            <a:ext cx="1" cy="64995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자유형 31"/>
          <p:cNvSpPr/>
          <p:nvPr/>
        </p:nvSpPr>
        <p:spPr>
          <a:xfrm>
            <a:off x="277249" y="2962400"/>
            <a:ext cx="977307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655978" y="5113886"/>
            <a:ext cx="1180882" cy="353943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 메뉴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524530" y="5064117"/>
            <a:ext cx="1180882" cy="353943"/>
          </a:xfrm>
          <a:prstGeom prst="rect">
            <a:avLst/>
          </a:prstGeom>
          <a:solidFill>
            <a:srgbClr val="C3D69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메뉴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0" name="직선 화살표 연결선 129"/>
          <p:cNvCxnSpPr/>
          <p:nvPr/>
        </p:nvCxnSpPr>
        <p:spPr>
          <a:xfrm rot="5400000" flipH="1" flipV="1">
            <a:off x="1674277" y="2536354"/>
            <a:ext cx="1112562" cy="101075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자유형 32"/>
          <p:cNvSpPr/>
          <p:nvPr/>
        </p:nvSpPr>
        <p:spPr>
          <a:xfrm>
            <a:off x="1328201" y="2962400"/>
            <a:ext cx="119939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 rot="16200000" flipH="1">
            <a:off x="1903638" y="-606510"/>
            <a:ext cx="4946213" cy="8390147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60564" y="1495546"/>
            <a:ext cx="28112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JQUERY 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FormValidation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플러그인을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사용하여 유효성 검사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 닉네임은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값과 비교하여 중복처리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조건을 모두 만족하면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member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아이디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전화번호를 저장하고</a:t>
            </a:r>
            <a:r>
              <a:rPr lang="en-US" altLang="ko-KR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Member_details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테이블에 아이디 값을 저장한 후 회원가입을 완료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8" y="1847993"/>
            <a:ext cx="5076825" cy="71437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97694" y="1814124"/>
            <a:ext cx="5220580" cy="791162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700" y="2760413"/>
            <a:ext cx="1285875" cy="9429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8" y="2742720"/>
            <a:ext cx="1628775" cy="9715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b="15697"/>
          <a:stretch/>
        </p:blipFill>
        <p:spPr>
          <a:xfrm>
            <a:off x="432972" y="3998519"/>
            <a:ext cx="5105400" cy="1919135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397694" y="2742720"/>
            <a:ext cx="1646168" cy="97155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97694" y="4001798"/>
            <a:ext cx="3192770" cy="192689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956" y="2760413"/>
            <a:ext cx="1771650" cy="1533525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2114869" y="2742720"/>
            <a:ext cx="1451177" cy="97155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67230" y="2742720"/>
            <a:ext cx="1871142" cy="155121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04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 rot="16200000" flipH="1">
            <a:off x="2213737" y="-901717"/>
            <a:ext cx="4576824" cy="8640959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05979" y="1623858"/>
            <a:ext cx="5896371" cy="33576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934198" y="1623858"/>
            <a:ext cx="648072" cy="40536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49722" y="3111192"/>
            <a:ext cx="3420380" cy="158232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4646166" y="1675279"/>
            <a:ext cx="28803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70102" y="3302702"/>
            <a:ext cx="28803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6443587" y="1875358"/>
            <a:ext cx="2296989" cy="2854688"/>
          </a:xfrm>
          <a:prstGeom prst="wedgeRectCallout">
            <a:avLst>
              <a:gd name="adj1" fmla="val -76335"/>
              <a:gd name="adj2" fmla="val -21353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Login_process.jsp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테이블에 저장된 아이디와 비밀번호의 값을 비교하여 로그인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Session.setAttribute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현재 로그인한 사용자의 아이디와 별명을 세션에 저장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 rot="16200000" flipH="1">
            <a:off x="2226012" y="-892797"/>
            <a:ext cx="4514164" cy="8535060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474" y="1681633"/>
            <a:ext cx="2823426" cy="185287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5"/>
            <a:ext cx="252767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35002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54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01265" y="1641043"/>
            <a:ext cx="2894600" cy="166179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067991" y="3886955"/>
            <a:ext cx="868317" cy="44066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099656" y="3724798"/>
            <a:ext cx="1620180" cy="835994"/>
          </a:xfrm>
          <a:prstGeom prst="wedgeRectCallout">
            <a:avLst>
              <a:gd name="adj1" fmla="val -36720"/>
              <a:gd name="adj2" fmla="val -239426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자기소개 내용 수정 가능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92595"/>
            <a:ext cx="6961987" cy="3350941"/>
          </a:xfrm>
          <a:prstGeom prst="wedgeRectCallout">
            <a:avLst>
              <a:gd name="adj1" fmla="val -56359"/>
              <a:gd name="adj2" fmla="val -26842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512" y="2471939"/>
            <a:ext cx="3309569" cy="226251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17380" y="2175719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3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 rot="16200000" flipH="1">
            <a:off x="1939076" y="-605862"/>
            <a:ext cx="5088035" cy="8535060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64" y="1661903"/>
            <a:ext cx="3552015" cy="29163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4" y="903774"/>
            <a:ext cx="2786143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600771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1" y="1000828"/>
            <a:ext cx="2807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07550" y="1645460"/>
            <a:ext cx="3398656" cy="293276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5156737" y="2407157"/>
            <a:ext cx="705936" cy="44066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5325488" y="1565059"/>
            <a:ext cx="2732157" cy="536171"/>
          </a:xfrm>
          <a:prstGeom prst="wedgeRectCallout">
            <a:avLst>
              <a:gd name="adj1" fmla="val -162723"/>
              <a:gd name="adj2" fmla="val -16398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 내용 수정 버튼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47898"/>
            <a:ext cx="6961987" cy="4555183"/>
          </a:xfrm>
          <a:prstGeom prst="wedgeRectCallout">
            <a:avLst>
              <a:gd name="adj1" fmla="val -55813"/>
              <a:gd name="adj2" fmla="val -31630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5789393" y="4112752"/>
            <a:ext cx="1296144" cy="453149"/>
          </a:xfrm>
          <a:prstGeom prst="wedgeRectCallout">
            <a:avLst>
              <a:gd name="adj1" fmla="val -145161"/>
              <a:gd name="adj2" fmla="val -54195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삭제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89" y="4631090"/>
            <a:ext cx="3011287" cy="1381324"/>
          </a:xfrm>
          <a:prstGeom prst="rect">
            <a:avLst/>
          </a:prstGeom>
        </p:spPr>
      </p:pic>
      <p:sp>
        <p:nvSpPr>
          <p:cNvPr id="27" name="사각형 설명선 26"/>
          <p:cNvSpPr/>
          <p:nvPr/>
        </p:nvSpPr>
        <p:spPr>
          <a:xfrm>
            <a:off x="1800871" y="4698303"/>
            <a:ext cx="1909191" cy="570314"/>
          </a:xfrm>
          <a:prstGeom prst="wedgeRectCallout">
            <a:avLst>
              <a:gd name="adj1" fmla="val -28909"/>
              <a:gd name="adj2" fmla="val -176540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클릭시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갤러리 형식으로 보기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332" y="2175719"/>
            <a:ext cx="2209416" cy="184636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3779288" y="4808220"/>
            <a:ext cx="705936" cy="44066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17380" y="2175719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1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평행 사변형 54"/>
          <p:cNvSpPr/>
          <p:nvPr/>
        </p:nvSpPr>
        <p:spPr>
          <a:xfrm>
            <a:off x="25579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0" y="1885207"/>
            <a:ext cx="9004300" cy="17281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90182" y="2329448"/>
            <a:ext cx="2701950" cy="9959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55000">
                      <a:schemeClr val="bg1"/>
                    </a:gs>
                    <a:gs pos="99000">
                      <a:schemeClr val="bg1">
                        <a:lumMod val="85000"/>
                      </a:schemeClr>
                    </a:gs>
                  </a:gsLst>
                  <a:lin ang="5400000" scaled="0"/>
                </a:gradFill>
                <a:effectLst>
                  <a:outerShdw blurRad="88900" dist="25400" dir="2700000" algn="tl" rotWithShape="0">
                    <a:prstClr val="black">
                      <a:alpha val="30000"/>
                    </a:prstClr>
                  </a:outerShdw>
                </a:effectLst>
              </a:rPr>
              <a:t>Index</a:t>
            </a:r>
            <a:endParaRPr lang="ko-KR" altLang="en-US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99000">
                    <a:schemeClr val="bg1">
                      <a:lumMod val="85000"/>
                    </a:schemeClr>
                  </a:gs>
                </a:gsLst>
                <a:lin ang="5400000" scaled="0"/>
              </a:gradFill>
              <a:effectLst>
                <a:outerShdw blurRad="88900" dist="25400" dir="270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718" y="58906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01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5062" y="612146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프로젝트 개요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261790" y="679935"/>
            <a:ext cx="0" cy="12961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3718" y="1151035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02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21830" y="1151035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개발일정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261790" y="1957214"/>
            <a:ext cx="0" cy="12961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3718" y="170112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03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31098" y="167527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개발개요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261790" y="3181350"/>
            <a:ext cx="0" cy="129614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31098" y="2251343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업무분담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718" y="220517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04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3718" y="2749302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05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21830" y="2749302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구조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&amp;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구성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718" y="3273414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06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57834" y="329731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시연 </a:t>
            </a:r>
            <a:r>
              <a:rPr lang="en-US" altLang="ko-KR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&amp; </a:t>
            </a: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effectLst>
                  <a:outerShdw blurRad="63500" dist="25400" dir="2700000" algn="tl" rotWithShape="0">
                    <a:prstClr val="black">
                      <a:alpha val="20000"/>
                    </a:prstClr>
                  </a:outerShdw>
                </a:effectLst>
              </a:rPr>
              <a:t>질문 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effectLst>
                <a:outerShdw blurRad="63500" dist="254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 rot="16200000" flipH="1">
            <a:off x="1939076" y="-605862"/>
            <a:ext cx="5088035" cy="8535060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358" y="1642407"/>
            <a:ext cx="5998160" cy="35974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7801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244610" y="5326439"/>
            <a:ext cx="1316058" cy="515661"/>
          </a:xfrm>
          <a:prstGeom prst="wedgeRectCallout">
            <a:avLst>
              <a:gd name="adj1" fmla="val -1015"/>
              <a:gd name="adj2" fmla="val -616243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새쪽지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3" y="1592595"/>
            <a:ext cx="6439730" cy="4336092"/>
          </a:xfrm>
          <a:prstGeom prst="wedgeRectCallout">
            <a:avLst>
              <a:gd name="adj1" fmla="val -55886"/>
              <a:gd name="adj2" fmla="val -24294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4597140" y="5353052"/>
            <a:ext cx="3042976" cy="515661"/>
          </a:xfrm>
          <a:prstGeom prst="wedgeRectCallout">
            <a:avLst>
              <a:gd name="adj1" fmla="val 20719"/>
              <a:gd name="adj2" fmla="val -330903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보낸시간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읽음표시여부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278014" y="2245246"/>
            <a:ext cx="14433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701950" y="2029222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4341" y="1983056"/>
            <a:ext cx="697609" cy="7662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482769" y="4994691"/>
            <a:ext cx="1521571" cy="645122"/>
          </a:xfrm>
          <a:prstGeom prst="wedgeRectCallout">
            <a:avLst>
              <a:gd name="adj1" fmla="val 63159"/>
              <a:gd name="adj2" fmla="val -391687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받은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보낸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46566" y="3637910"/>
            <a:ext cx="2151928" cy="26351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17380" y="253327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8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 rot="16200000" flipH="1">
            <a:off x="2623151" y="-1289935"/>
            <a:ext cx="3647877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1050" y="89650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92595"/>
            <a:ext cx="6799769" cy="2914586"/>
          </a:xfrm>
          <a:prstGeom prst="wedgeRectCallout">
            <a:avLst>
              <a:gd name="adj1" fmla="val -56207"/>
              <a:gd name="adj2" fmla="val -12179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133680" y="2245246"/>
            <a:ext cx="14433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557934" y="2029222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860324" y="1983056"/>
            <a:ext cx="697609" cy="7662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43" y="1661903"/>
            <a:ext cx="6467475" cy="2676525"/>
          </a:xfrm>
          <a:prstGeom prst="rect">
            <a:avLst/>
          </a:prstGeom>
        </p:spPr>
      </p:pic>
      <p:sp>
        <p:nvSpPr>
          <p:cNvPr id="27" name="사각형 설명선 26"/>
          <p:cNvSpPr/>
          <p:nvPr/>
        </p:nvSpPr>
        <p:spPr>
          <a:xfrm>
            <a:off x="483292" y="3669142"/>
            <a:ext cx="1725836" cy="515661"/>
          </a:xfrm>
          <a:prstGeom prst="wedgeRectCallout">
            <a:avLst>
              <a:gd name="adj1" fmla="val 61495"/>
              <a:gd name="adj2" fmla="val -207408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쪽지확인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2521848" y="4985992"/>
            <a:ext cx="1548253" cy="515661"/>
          </a:xfrm>
          <a:prstGeom prst="wedgeRectCallout">
            <a:avLst>
              <a:gd name="adj1" fmla="val -25140"/>
              <a:gd name="adj2" fmla="val -621169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새쪽지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4555000" y="5359566"/>
            <a:ext cx="1315302" cy="414071"/>
          </a:xfrm>
          <a:prstGeom prst="wedgeRectCallout">
            <a:avLst>
              <a:gd name="adj1" fmla="val 22124"/>
              <a:gd name="adj2" fmla="val -321580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5973395" y="5359566"/>
            <a:ext cx="1315302" cy="414071"/>
          </a:xfrm>
          <a:prstGeom prst="wedgeRectCallout">
            <a:avLst>
              <a:gd name="adj1" fmla="val -52707"/>
              <a:gd name="adj2" fmla="val -321580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답장하기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197822" y="4051601"/>
            <a:ext cx="456456" cy="2098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667598" y="4051600"/>
            <a:ext cx="456456" cy="2098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17380" y="253327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9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 rot="16200000" flipH="1">
            <a:off x="2623151" y="-1289935"/>
            <a:ext cx="3647877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838" y="1741190"/>
            <a:ext cx="6191250" cy="27908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18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endParaRPr lang="ko-KR" altLang="en-US" sz="18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92595"/>
            <a:ext cx="6799769" cy="3046223"/>
          </a:xfrm>
          <a:prstGeom prst="wedgeRectCallout">
            <a:avLst>
              <a:gd name="adj1" fmla="val -56207"/>
              <a:gd name="adj2" fmla="val -14471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1841888" y="4570694"/>
            <a:ext cx="1725836" cy="515661"/>
          </a:xfrm>
          <a:prstGeom prst="wedgeRectCallout">
            <a:avLst>
              <a:gd name="adj1" fmla="val -1790"/>
              <a:gd name="adj2" fmla="val -116282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쪽지확인 페이지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5973394" y="1687927"/>
            <a:ext cx="1879264" cy="515661"/>
          </a:xfrm>
          <a:prstGeom prst="wedgeRectCallout">
            <a:avLst>
              <a:gd name="adj1" fmla="val -115467"/>
              <a:gd name="adj2" fmla="val 80745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받는사람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자동출력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4554952" y="3654833"/>
            <a:ext cx="1315302" cy="414071"/>
          </a:xfrm>
          <a:prstGeom prst="wedgeRectCallout">
            <a:avLst>
              <a:gd name="adj1" fmla="val -6842"/>
              <a:gd name="adj2" fmla="val 92479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뒤로가기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사각형 설명선 27"/>
          <p:cNvSpPr/>
          <p:nvPr/>
        </p:nvSpPr>
        <p:spPr>
          <a:xfrm>
            <a:off x="6128160" y="3654833"/>
            <a:ext cx="1315302" cy="414071"/>
          </a:xfrm>
          <a:prstGeom prst="wedgeRectCallout">
            <a:avLst>
              <a:gd name="adj1" fmla="val -64293"/>
              <a:gd name="adj2" fmla="val 120084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보내기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968446" y="4267625"/>
            <a:ext cx="456456" cy="20986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465517" y="4267624"/>
            <a:ext cx="507877" cy="20987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317380" y="253327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2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 rot="16200000" flipH="1">
            <a:off x="2443132" y="-1109915"/>
            <a:ext cx="4007915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521" y="1530618"/>
            <a:ext cx="6419850" cy="3429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r>
              <a:rPr lang="ko-KR" altLang="en-US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spc="-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등급조회</a:t>
            </a:r>
            <a:endParaRPr lang="ko-KR" altLang="en-US" sz="1800" b="1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92595"/>
            <a:ext cx="6799769" cy="3367023"/>
          </a:xfrm>
          <a:prstGeom prst="wedgeRectCallout">
            <a:avLst>
              <a:gd name="adj1" fmla="val -56021"/>
              <a:gd name="adj2" fmla="val -5922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5609884" y="2845095"/>
            <a:ext cx="2324652" cy="591871"/>
          </a:xfrm>
          <a:prstGeom prst="wedgeRectCallout">
            <a:avLst>
              <a:gd name="adj1" fmla="val -4146"/>
              <a:gd name="adj2" fmla="val -122161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현재회원의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수수료율과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판매건수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포인트 출력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4555000" y="5359566"/>
            <a:ext cx="1963374" cy="414071"/>
          </a:xfrm>
          <a:prstGeom prst="wedgeRectCallout">
            <a:avLst>
              <a:gd name="adj1" fmla="val 1529"/>
              <a:gd name="adj2" fmla="val -171292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등급산정기준 설명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014318" y="1813198"/>
            <a:ext cx="1584176" cy="56912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317502" y="3901430"/>
            <a:ext cx="5569024" cy="93610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317380" y="285104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3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 rot="16200000" flipH="1">
            <a:off x="2479136" y="-1145919"/>
            <a:ext cx="4079921" cy="8607066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452" y="1525166"/>
            <a:ext cx="2074680" cy="35844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25166"/>
            <a:ext cx="6799769" cy="3673510"/>
          </a:xfrm>
          <a:prstGeom prst="wedgeRectCallout">
            <a:avLst>
              <a:gd name="adj1" fmla="val -56581"/>
              <a:gd name="adj2" fmla="val 1495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4254772" y="1729610"/>
            <a:ext cx="2551634" cy="591871"/>
          </a:xfrm>
          <a:prstGeom prst="wedgeRectCallout">
            <a:avLst>
              <a:gd name="adj1" fmla="val -73392"/>
              <a:gd name="adj2" fmla="val 58081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 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2610028" y="5525930"/>
            <a:ext cx="1963374" cy="414071"/>
          </a:xfrm>
          <a:prstGeom prst="wedgeRectCallout">
            <a:avLst>
              <a:gd name="adj1" fmla="val -24344"/>
              <a:gd name="adj2" fmla="val -122219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 클릭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49846" y="2101230"/>
            <a:ext cx="1832223" cy="30032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138257" y="4765526"/>
            <a:ext cx="1492849" cy="31503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966" y="2487841"/>
            <a:ext cx="3608021" cy="2110161"/>
          </a:xfrm>
          <a:prstGeom prst="rect">
            <a:avLst/>
          </a:prstGeom>
        </p:spPr>
      </p:pic>
      <p:sp>
        <p:nvSpPr>
          <p:cNvPr id="32" name="오른쪽 화살표 31"/>
          <p:cNvSpPr/>
          <p:nvPr/>
        </p:nvSpPr>
        <p:spPr>
          <a:xfrm rot="19611533">
            <a:off x="3871295" y="4391884"/>
            <a:ext cx="705936" cy="440665"/>
          </a:xfrm>
          <a:prstGeom prst="rightArrow">
            <a:avLst>
              <a:gd name="adj1" fmla="val 50000"/>
              <a:gd name="adj2" fmla="val 5576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635681" y="2436370"/>
            <a:ext cx="3646306" cy="231708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5320407" y="5028311"/>
            <a:ext cx="2551634" cy="591871"/>
          </a:xfrm>
          <a:prstGeom prst="wedgeRectCallout">
            <a:avLst>
              <a:gd name="adj1" fmla="val -18643"/>
              <a:gd name="adj2" fmla="val -135036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이동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17380" y="321108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19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 rot="16200000" flipH="1">
            <a:off x="2371124" y="-1037907"/>
            <a:ext cx="4151931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30" y="1667575"/>
            <a:ext cx="4385667" cy="33553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3"/>
            <a:ext cx="3053600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879153" y="943161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313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회원정보수정</a:t>
            </a:r>
            <a:r>
              <a:rPr lang="en-US" altLang="ko-KR" sz="1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33541" y="2369432"/>
            <a:ext cx="3060340" cy="56912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1590812" y="1592595"/>
            <a:ext cx="6799769" cy="3499725"/>
          </a:xfrm>
          <a:prstGeom prst="wedgeRectCallout">
            <a:avLst>
              <a:gd name="adj1" fmla="val -54900"/>
              <a:gd name="adj2" fmla="val 10746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34136" y="1645272"/>
            <a:ext cx="4385667" cy="33553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901423" y="3906492"/>
            <a:ext cx="3092458" cy="83453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1462297" y="3748489"/>
            <a:ext cx="2413649" cy="1097034"/>
          </a:xfrm>
          <a:prstGeom prst="wedgeRectCallout">
            <a:avLst>
              <a:gd name="adj1" fmla="val -67279"/>
              <a:gd name="adj2" fmla="val 11146"/>
            </a:avLst>
          </a:prstGeom>
          <a:solidFill>
            <a:schemeClr val="bg1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622" y="3813798"/>
            <a:ext cx="2238375" cy="1000125"/>
          </a:xfrm>
          <a:prstGeom prst="rect">
            <a:avLst/>
          </a:prstGeom>
        </p:spPr>
      </p:pic>
      <p:sp>
        <p:nvSpPr>
          <p:cNvPr id="31" name="사각형 설명선 30"/>
          <p:cNvSpPr/>
          <p:nvPr/>
        </p:nvSpPr>
        <p:spPr>
          <a:xfrm>
            <a:off x="2594627" y="2792133"/>
            <a:ext cx="1164005" cy="582118"/>
          </a:xfrm>
          <a:prstGeom prst="wedgeRectCallout">
            <a:avLst>
              <a:gd name="adj1" fmla="val -15915"/>
              <a:gd name="adj2" fmla="val 131189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 기능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1789814" y="1672970"/>
            <a:ext cx="2008957" cy="1007946"/>
          </a:xfrm>
          <a:prstGeom prst="wedgeRectCallout">
            <a:avLst>
              <a:gd name="adj1" fmla="val 72857"/>
              <a:gd name="adj2" fmla="val -2453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닉네임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전화번호만 수정 가능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17380" y="3541390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17380" y="4172258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8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 rot="16200000" flipH="1">
            <a:off x="2407129" y="-1073912"/>
            <a:ext cx="4079922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43" y="1698245"/>
            <a:ext cx="4385667" cy="33553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44" y="1722608"/>
            <a:ext cx="1143000" cy="28194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5"/>
            <a:ext cx="2671692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493720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6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신고내역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6237609" y="3181350"/>
            <a:ext cx="2008957" cy="1007946"/>
          </a:xfrm>
          <a:prstGeom prst="wedgeRectCallout">
            <a:avLst>
              <a:gd name="adj1" fmla="val -76335"/>
              <a:gd name="adj2" fmla="val -21353"/>
            </a:avLst>
          </a:prstGeom>
          <a:solidFill>
            <a:schemeClr val="bg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비밀번호와 닉네임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전화번호만 수정 가능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737954" y="2306162"/>
            <a:ext cx="3060340" cy="56912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사각형 설명선 24"/>
          <p:cNvSpPr/>
          <p:nvPr/>
        </p:nvSpPr>
        <p:spPr>
          <a:xfrm>
            <a:off x="1590812" y="1592595"/>
            <a:ext cx="6799769" cy="3499725"/>
          </a:xfrm>
          <a:prstGeom prst="wedgeRectCallout">
            <a:avLst>
              <a:gd name="adj1" fmla="val -55834"/>
              <a:gd name="adj2" fmla="val 19092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4243" y="1698245"/>
            <a:ext cx="4385667" cy="33553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705836" y="3843222"/>
            <a:ext cx="3092458" cy="83453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7380" y="3829422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24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 rot="16200000" flipH="1">
            <a:off x="2372236" y="-1039019"/>
            <a:ext cx="4149707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79" y="1757292"/>
            <a:ext cx="1891505" cy="19891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구매관리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2696458" y="2601061"/>
            <a:ext cx="5040560" cy="2666297"/>
          </a:xfrm>
          <a:prstGeom prst="wedgeRectCallout">
            <a:avLst>
              <a:gd name="adj1" fmla="val -63440"/>
              <a:gd name="adj2" fmla="val -22374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18006" y="2657206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818006" y="3214854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908" y="2841903"/>
            <a:ext cx="4373194" cy="2382756"/>
          </a:xfrm>
          <a:prstGeom prst="rect">
            <a:avLst/>
          </a:prstGeom>
        </p:spPr>
      </p:pic>
      <p:sp>
        <p:nvSpPr>
          <p:cNvPr id="29" name="사각형 설명선 28"/>
          <p:cNvSpPr/>
          <p:nvPr/>
        </p:nvSpPr>
        <p:spPr>
          <a:xfrm>
            <a:off x="2629942" y="1690116"/>
            <a:ext cx="2385374" cy="496138"/>
          </a:xfrm>
          <a:prstGeom prst="wedgeRectCallout">
            <a:avLst>
              <a:gd name="adj1" fmla="val -80964"/>
              <a:gd name="adj2" fmla="val 169608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충전창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팝업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5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 rot="16200000" flipH="1">
            <a:off x="2007779" y="-674562"/>
            <a:ext cx="4878621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33" y="1181726"/>
            <a:ext cx="4940642" cy="26670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판매관리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80" y="1738251"/>
            <a:ext cx="1419225" cy="2390775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585646" y="2438707"/>
            <a:ext cx="1028328" cy="330302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2297188" y="1564858"/>
            <a:ext cx="5805362" cy="2212982"/>
          </a:xfrm>
          <a:prstGeom prst="wedgeRectCallout">
            <a:avLst>
              <a:gd name="adj1" fmla="val -61252"/>
              <a:gd name="adj2" fmla="val -2862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69792"/>
          <a:stretch/>
        </p:blipFill>
        <p:spPr>
          <a:xfrm>
            <a:off x="2438218" y="5107585"/>
            <a:ext cx="5417543" cy="863380"/>
          </a:xfrm>
          <a:prstGeom prst="rect">
            <a:avLst/>
          </a:prstGeom>
        </p:spPr>
      </p:pic>
      <p:sp>
        <p:nvSpPr>
          <p:cNvPr id="24" name="사각형 설명선 23"/>
          <p:cNvSpPr/>
          <p:nvPr/>
        </p:nvSpPr>
        <p:spPr>
          <a:xfrm>
            <a:off x="6404859" y="1761062"/>
            <a:ext cx="1841707" cy="1204263"/>
          </a:xfrm>
          <a:prstGeom prst="wedgeRectCallout">
            <a:avLst>
              <a:gd name="adj1" fmla="val -90243"/>
              <a:gd name="adj2" fmla="val 1266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판매등록을 하기 위해서 판매자 승인을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받아야함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293143" y="5041912"/>
            <a:ext cx="5544616" cy="9543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7301" y="4047841"/>
            <a:ext cx="4958730" cy="899454"/>
          </a:xfrm>
          <a:prstGeom prst="rect">
            <a:avLst/>
          </a:prstGeom>
        </p:spPr>
      </p:pic>
      <p:sp>
        <p:nvSpPr>
          <p:cNvPr id="26" name="사각형 설명선 25"/>
          <p:cNvSpPr/>
          <p:nvPr/>
        </p:nvSpPr>
        <p:spPr>
          <a:xfrm>
            <a:off x="280504" y="3196931"/>
            <a:ext cx="2111363" cy="1010506"/>
          </a:xfrm>
          <a:prstGeom prst="wedgeRectCallout">
            <a:avLst>
              <a:gd name="adj1" fmla="val 127241"/>
              <a:gd name="adj2" fmla="val -2098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승인신청을 하면 관리자가 포트폴리오 심사 후 승인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거부함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2294358" y="4025810"/>
            <a:ext cx="5544616" cy="87859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4095624" y="3477775"/>
            <a:ext cx="2238615" cy="738749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승인심사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아래쪽 화살표 34"/>
          <p:cNvSpPr/>
          <p:nvPr/>
        </p:nvSpPr>
        <p:spPr>
          <a:xfrm>
            <a:off x="3989113" y="4766148"/>
            <a:ext cx="2451638" cy="5112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승인완료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0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 rot="16200000" flipH="1">
            <a:off x="2479136" y="-1145919"/>
            <a:ext cx="3935907" cy="8463052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0" y="1738251"/>
            <a:ext cx="1419225" cy="2390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양쪽 모서리가 둥근 사각형 14"/>
          <p:cNvSpPr/>
          <p:nvPr/>
        </p:nvSpPr>
        <p:spPr>
          <a:xfrm rot="10800000">
            <a:off x="822346" y="903776"/>
            <a:ext cx="2276036" cy="59176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3098382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각 삼각형 16"/>
          <p:cNvSpPr/>
          <p:nvPr/>
        </p:nvSpPr>
        <p:spPr>
          <a:xfrm flipH="1">
            <a:off x="685726" y="903779"/>
            <a:ext cx="144334" cy="208637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1312" y="1000828"/>
            <a:ext cx="229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구매관리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사각형 설명선 28"/>
          <p:cNvSpPr/>
          <p:nvPr/>
        </p:nvSpPr>
        <p:spPr>
          <a:xfrm>
            <a:off x="2406481" y="1631236"/>
            <a:ext cx="1663621" cy="477935"/>
          </a:xfrm>
          <a:prstGeom prst="wedgeRectCallout">
            <a:avLst>
              <a:gd name="adj1" fmla="val -96628"/>
              <a:gd name="adj2" fmla="val 23383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재능등록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입력창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409" y="2756052"/>
            <a:ext cx="3859669" cy="99869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8" name="사각형 설명선 37"/>
          <p:cNvSpPr/>
          <p:nvPr/>
        </p:nvSpPr>
        <p:spPr>
          <a:xfrm>
            <a:off x="2178907" y="4129026"/>
            <a:ext cx="1838950" cy="423721"/>
          </a:xfrm>
          <a:prstGeom prst="wedgeRectCallout">
            <a:avLst>
              <a:gd name="adj1" fmla="val -88303"/>
              <a:gd name="adj2" fmla="val -100303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거래 완료된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목록창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2387183" y="2887028"/>
            <a:ext cx="1711752" cy="654362"/>
          </a:xfrm>
          <a:prstGeom prst="wedgeRectCallout">
            <a:avLst>
              <a:gd name="adj1" fmla="val -90073"/>
              <a:gd name="adj2" fmla="val 495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등록한 판매 목록 및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관리창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193663" y="3125394"/>
            <a:ext cx="276017" cy="26001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오른쪽 화살표 38"/>
          <p:cNvSpPr/>
          <p:nvPr/>
        </p:nvSpPr>
        <p:spPr>
          <a:xfrm>
            <a:off x="4098935" y="1729395"/>
            <a:ext cx="276017" cy="26001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오른쪽 화살표 39"/>
          <p:cNvSpPr/>
          <p:nvPr/>
        </p:nvSpPr>
        <p:spPr>
          <a:xfrm>
            <a:off x="4141984" y="4242482"/>
            <a:ext cx="276017" cy="260011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/>
          <a:srcRect l="-475" t="3543" r="61210" b="-866"/>
          <a:stretch/>
        </p:blipFill>
        <p:spPr>
          <a:xfrm>
            <a:off x="4636601" y="3879290"/>
            <a:ext cx="1783642" cy="24768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/>
          <a:srcRect b="72145"/>
          <a:stretch/>
        </p:blipFill>
        <p:spPr>
          <a:xfrm>
            <a:off x="4400191" y="1195901"/>
            <a:ext cx="4224870" cy="1389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프로젝트개요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재능마켓이란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7" t="14511" r="8122" b="15255"/>
          <a:stretch/>
        </p:blipFill>
        <p:spPr bwMode="auto">
          <a:xfrm>
            <a:off x="453921" y="893645"/>
            <a:ext cx="6152241" cy="4254709"/>
          </a:xfrm>
          <a:prstGeom prst="rect">
            <a:avLst/>
          </a:prstGeom>
          <a:ln>
            <a:headEnd/>
            <a:tailEnd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2" name="사각형 설명선 1"/>
          <p:cNvSpPr/>
          <p:nvPr/>
        </p:nvSpPr>
        <p:spPr>
          <a:xfrm>
            <a:off x="6230342" y="1093118"/>
            <a:ext cx="2628292" cy="3372553"/>
          </a:xfrm>
          <a:prstGeom prst="wedgeRectCallout">
            <a:avLst>
              <a:gd name="adj1" fmla="val -70255"/>
              <a:gd name="adj2" fmla="val -137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93663" indent="-93663">
              <a:buFont typeface="Arial" pitchFamily="34" charset="0"/>
              <a:buChar char="•"/>
            </a:pP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온라인에서 자신이 가진 능력을</a:t>
            </a:r>
            <a:r>
              <a:rPr lang="en-US" altLang="ko-KR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등록하여 판매</a:t>
            </a:r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능력을 필요로 하는 사람이 능력을 구매하는 </a:t>
            </a:r>
            <a:r>
              <a:rPr lang="ko-KR" altLang="en-US" sz="2400" b="1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ko-KR" altLang="en-US" sz="24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재능마켓</a:t>
            </a:r>
            <a:endParaRPr lang="en-US" altLang="ko-KR" sz="2400" b="1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541709" y="1095623"/>
            <a:ext cx="3390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발표자 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{              } 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평행 사변형 46"/>
          <p:cNvSpPr/>
          <p:nvPr/>
        </p:nvSpPr>
        <p:spPr>
          <a:xfrm>
            <a:off x="3149452" y="2114576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/>
          <p:cNvSpPr/>
          <p:nvPr/>
        </p:nvSpPr>
        <p:spPr>
          <a:xfrm>
            <a:off x="3278014" y="2238443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724267" y="2364783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총괄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디자인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69276" y="1095623"/>
            <a:ext cx="145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</a:t>
            </a: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653876" y="2781240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거래기능구현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49820" y="3197697"/>
            <a:ext cx="230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검색기능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9820" y="3614154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신고관리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73" y="1113407"/>
            <a:ext cx="487653" cy="4876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321917" y="41266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>
            <a:off x="1651638" y="899885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판매등록</a:t>
            </a:r>
            <a:endParaRPr lang="en-US" altLang="ko-KR" sz="20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4502150" y="899885"/>
            <a:ext cx="1431791" cy="6972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거래신청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4502150" y="1781817"/>
            <a:ext cx="1424608" cy="6865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옵션선택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1957807" y="1564124"/>
            <a:ext cx="178405" cy="325487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2354578" y="3177935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1198658" y="2125112"/>
            <a:ext cx="443323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자유형 60"/>
          <p:cNvSpPr/>
          <p:nvPr/>
        </p:nvSpPr>
        <p:spPr>
          <a:xfrm>
            <a:off x="2365611" y="1774680"/>
            <a:ext cx="675791" cy="6865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무료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1621830" y="2565181"/>
            <a:ext cx="1431791" cy="6972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옵션 및</a:t>
            </a:r>
            <a:r>
              <a:rPr lang="en-US" altLang="ko-KR" sz="15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/>
            </a:r>
            <a:br>
              <a:rPr lang="en-US" altLang="ko-KR" sz="15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</a:br>
            <a:r>
              <a:rPr lang="ko-KR" altLang="en-US" sz="1500" b="1" kern="1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컨텐츠</a:t>
            </a:r>
            <a:r>
              <a:rPr lang="ko-KR" altLang="en-US" sz="15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 작성</a:t>
            </a:r>
            <a:endParaRPr lang="ko-KR" altLang="en-US" sz="15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1645893" y="1778893"/>
            <a:ext cx="675791" cy="6865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유료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2587161" y="1589613"/>
            <a:ext cx="169047" cy="309669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자유형 67"/>
          <p:cNvSpPr/>
          <p:nvPr/>
        </p:nvSpPr>
        <p:spPr>
          <a:xfrm>
            <a:off x="310550" y="1740099"/>
            <a:ext cx="867204" cy="6972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충전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91" name="자유형 90"/>
          <p:cNvSpPr/>
          <p:nvPr/>
        </p:nvSpPr>
        <p:spPr>
          <a:xfrm>
            <a:off x="1654729" y="3377393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판매</a:t>
            </a:r>
            <a:r>
              <a:rPr lang="en-US" altLang="ko-KR" sz="18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DB</a:t>
            </a:r>
            <a:r>
              <a:rPr lang="ko-KR" altLang="en-US" sz="18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입력</a:t>
            </a:r>
            <a:endParaRPr lang="en-US" altLang="ko-KR" sz="18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3053621" y="3726037"/>
            <a:ext cx="7284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>
            <a:off x="3782070" y="1248529"/>
            <a:ext cx="0" cy="2477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3782070" y="1248529"/>
            <a:ext cx="7200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자유형 106"/>
          <p:cNvSpPr/>
          <p:nvPr/>
        </p:nvSpPr>
        <p:spPr>
          <a:xfrm>
            <a:off x="6268774" y="2634363"/>
            <a:ext cx="867204" cy="697289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충전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cxnSp>
        <p:nvCxnSpPr>
          <p:cNvPr id="110" name="직선 연결선 109"/>
          <p:cNvCxnSpPr/>
          <p:nvPr/>
        </p:nvCxnSpPr>
        <p:spPr>
          <a:xfrm>
            <a:off x="758388" y="1309142"/>
            <a:ext cx="1" cy="5783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 flipH="1">
            <a:off x="752873" y="1309142"/>
            <a:ext cx="9409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자유형 116"/>
          <p:cNvSpPr/>
          <p:nvPr/>
        </p:nvSpPr>
        <p:spPr>
          <a:xfrm>
            <a:off x="4539715" y="3469382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거래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DB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입력</a:t>
            </a:r>
            <a:endParaRPr lang="en-US" altLang="ko-KR" sz="18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118" name="자유형 117"/>
          <p:cNvSpPr/>
          <p:nvPr/>
        </p:nvSpPr>
        <p:spPr>
          <a:xfrm>
            <a:off x="4502150" y="5125566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구매자인수</a:t>
            </a:r>
            <a:endParaRPr lang="en-US" altLang="ko-KR" sz="18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119" name="자유형 118"/>
          <p:cNvSpPr/>
          <p:nvPr/>
        </p:nvSpPr>
        <p:spPr>
          <a:xfrm>
            <a:off x="4517477" y="4309415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판매자인계</a:t>
            </a:r>
            <a:endParaRPr lang="en-US" altLang="ko-KR" sz="18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cxnSp>
        <p:nvCxnSpPr>
          <p:cNvPr id="120" name="직선 화살표 연결선 119"/>
          <p:cNvCxnSpPr/>
          <p:nvPr/>
        </p:nvCxnSpPr>
        <p:spPr>
          <a:xfrm flipH="1">
            <a:off x="5229893" y="1557790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/>
          <p:nvPr/>
        </p:nvCxnSpPr>
        <p:spPr>
          <a:xfrm flipH="1">
            <a:off x="5212008" y="2449696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/>
          <p:nvPr/>
        </p:nvCxnSpPr>
        <p:spPr>
          <a:xfrm flipH="1">
            <a:off x="5226508" y="3253358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 flipH="1">
            <a:off x="5225780" y="4116595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 flipH="1">
            <a:off x="5213792" y="4915159"/>
            <a:ext cx="1456" cy="33403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 rot="60000" flipV="1">
            <a:off x="5737444" y="3002660"/>
            <a:ext cx="524743" cy="8632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자유형 105"/>
          <p:cNvSpPr/>
          <p:nvPr/>
        </p:nvSpPr>
        <p:spPr>
          <a:xfrm>
            <a:off x="4529807" y="2635375"/>
            <a:ext cx="1424833" cy="697289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결제</a:t>
            </a:r>
            <a:endParaRPr lang="en-US" altLang="ko-KR" sz="20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130" name="자유형 129"/>
          <p:cNvSpPr/>
          <p:nvPr/>
        </p:nvSpPr>
        <p:spPr>
          <a:xfrm>
            <a:off x="6462408" y="4935335"/>
            <a:ext cx="1440160" cy="1198343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C0000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판매자</a:t>
            </a:r>
            <a: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/>
            </a:r>
            <a:br>
              <a:rPr lang="en-US" altLang="ko-KR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</a:b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00"/>
                </a:solidFill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적립금    적립</a:t>
            </a:r>
            <a:endParaRPr lang="en-US" altLang="ko-KR" sz="2000" b="1" kern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00"/>
              </a:solidFill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cxnSp>
        <p:nvCxnSpPr>
          <p:cNvPr id="131" name="직선 화살표 연결선 130"/>
          <p:cNvCxnSpPr/>
          <p:nvPr/>
        </p:nvCxnSpPr>
        <p:spPr>
          <a:xfrm rot="60000" flipV="1">
            <a:off x="5948185" y="5494004"/>
            <a:ext cx="524743" cy="8632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H="1">
            <a:off x="2475163" y="2440769"/>
            <a:ext cx="254872" cy="250119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1952120" y="2428865"/>
            <a:ext cx="295583" cy="239316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28" y="3511971"/>
            <a:ext cx="487653" cy="487653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35" y="3600882"/>
            <a:ext cx="487653" cy="487653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79933" y="949102"/>
            <a:ext cx="8661103" cy="5275644"/>
            <a:chOff x="192227" y="954360"/>
            <a:chExt cx="8661103" cy="4876796"/>
          </a:xfrm>
        </p:grpSpPr>
        <p:sp>
          <p:nvSpPr>
            <p:cNvPr id="14" name="모서리가 둥근 직사각형 13"/>
            <p:cNvSpPr/>
            <p:nvPr/>
          </p:nvSpPr>
          <p:spPr>
            <a:xfrm rot="16200000" flipH="1">
              <a:off x="2182681" y="-839493"/>
              <a:ext cx="4680195" cy="8661103"/>
            </a:xfrm>
            <a:prstGeom prst="roundRect">
              <a:avLst>
                <a:gd name="adj" fmla="val 8987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150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0800000">
              <a:off x="802984" y="954361"/>
              <a:ext cx="2150900" cy="575274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2953884" y="954360"/>
              <a:ext cx="109534" cy="196601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693450" y="954360"/>
              <a:ext cx="109534" cy="196601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3106" y="1093118"/>
            <a:ext cx="199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판매등록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705" y="1197141"/>
            <a:ext cx="4224870" cy="498854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28709" y="1231326"/>
            <a:ext cx="4125878" cy="1093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454478" y="2061306"/>
            <a:ext cx="720080" cy="223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154821" y="4405487"/>
            <a:ext cx="4053870" cy="17348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232821" y="1769892"/>
            <a:ext cx="3805478" cy="2635596"/>
            <a:chOff x="5019972" y="1659783"/>
            <a:chExt cx="3805478" cy="2188921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5019972" y="1659783"/>
              <a:ext cx="3805478" cy="19656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19972" y="1832768"/>
              <a:ext cx="3784633" cy="201593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판매등록</a:t>
              </a:r>
              <a:endParaRPr lang="en-US" altLang="ko-K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altLang="ko-K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입력폼을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통하여 사용자가 값을 입력하고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그 </a:t>
              </a:r>
              <a:r>
                <a:rPr lang="ko-KR" altLang="en-US" sz="15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입력값을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판매</a:t>
              </a:r>
              <a:r>
                <a:rPr lang="en-US" altLang="ko-KR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DB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에 </a:t>
              </a:r>
              <a:r>
                <a:rPr lang="ko-KR" altLang="en-US" sz="15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게시글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별로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저장한 후 </a:t>
              </a:r>
              <a:r>
                <a:rPr lang="en-US" altLang="ko-KR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라는 인덱스 칼럼을 사용하여</a:t>
              </a:r>
              <a:r>
                <a:rPr lang="en-US" altLang="ko-KR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게시번호를 각각 등록 시킴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필요한 항목이 기재 되지 않을 시 에러 메시지 노출</a:t>
              </a:r>
              <a:r>
                <a:rPr lang="en-US" altLang="ko-KR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등록이 되지 않음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20" y="4216651"/>
            <a:ext cx="1833544" cy="157284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886" y="4223152"/>
            <a:ext cx="1879718" cy="156634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894518" y="-721646"/>
            <a:ext cx="5134974" cy="8793260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690690" y="894582"/>
            <a:ext cx="1651220" cy="612030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41910" y="894584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581156" y="894584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166" y="1213836"/>
            <a:ext cx="4439028" cy="48766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3106" y="1009280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게시글</a:t>
            </a:r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보기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사각형 설명선 26"/>
          <p:cNvSpPr/>
          <p:nvPr/>
        </p:nvSpPr>
        <p:spPr>
          <a:xfrm>
            <a:off x="175215" y="1953037"/>
            <a:ext cx="2276230" cy="979610"/>
          </a:xfrm>
          <a:prstGeom prst="wedgeRectCallout">
            <a:avLst>
              <a:gd name="adj1" fmla="val 61262"/>
              <a:gd name="adj2" fmla="val 81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 설명선 27"/>
          <p:cNvSpPr/>
          <p:nvPr/>
        </p:nvSpPr>
        <p:spPr>
          <a:xfrm>
            <a:off x="6821754" y="2734265"/>
            <a:ext cx="1930951" cy="879133"/>
          </a:xfrm>
          <a:prstGeom prst="wedgeRectCallout">
            <a:avLst>
              <a:gd name="adj1" fmla="val -58581"/>
              <a:gd name="adj2" fmla="val -254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 설명선 28"/>
          <p:cNvSpPr/>
          <p:nvPr/>
        </p:nvSpPr>
        <p:spPr>
          <a:xfrm>
            <a:off x="181671" y="4139157"/>
            <a:ext cx="2127935" cy="958997"/>
          </a:xfrm>
          <a:prstGeom prst="wedgeRectCallout">
            <a:avLst>
              <a:gd name="adj1" fmla="val 59596"/>
              <a:gd name="adj2" fmla="val -203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2537283" y="4311438"/>
            <a:ext cx="4129394" cy="1779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47918" y="2023458"/>
            <a:ext cx="22669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 이미지</a:t>
            </a:r>
            <a:r>
              <a:rPr lang="en-US" altLang="ko-KR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en-US" altLang="ko-KR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slider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최대 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장까지 순차적 노출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92686" y="4199635"/>
            <a:ext cx="216758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상세정보 영역</a:t>
            </a:r>
            <a:endParaRPr lang="en-US" altLang="ko-KR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hide() show()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선택시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해당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컨텐츠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노출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사각형 설명선 25"/>
          <p:cNvSpPr/>
          <p:nvPr/>
        </p:nvSpPr>
        <p:spPr>
          <a:xfrm>
            <a:off x="6821754" y="1278153"/>
            <a:ext cx="921626" cy="458809"/>
          </a:xfrm>
          <a:prstGeom prst="wedgeRectCallout">
            <a:avLst>
              <a:gd name="adj1" fmla="val -69141"/>
              <a:gd name="adj2" fmla="val -371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880211" y="1318008"/>
            <a:ext cx="80933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제목</a:t>
            </a:r>
            <a:endParaRPr lang="en-US" altLang="ko-KR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771245" y="2786079"/>
            <a:ext cx="21050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 버튼</a:t>
            </a:r>
            <a:r>
              <a:rPr lang="en-US" altLang="ko-K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우측의 금액에 따라 </a:t>
            </a:r>
            <a:endParaRPr lang="en-US" altLang="ko-KR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구매신청란의</a:t>
            </a:r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가격변동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5206188" y="2677294"/>
            <a:ext cx="1440160" cy="821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197986" y="1885206"/>
            <a:ext cx="1477007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 설명선 43"/>
          <p:cNvSpPr/>
          <p:nvPr/>
        </p:nvSpPr>
        <p:spPr>
          <a:xfrm>
            <a:off x="6828562" y="1821584"/>
            <a:ext cx="1930951" cy="879133"/>
          </a:xfrm>
          <a:prstGeom prst="wedgeRectCallout">
            <a:avLst>
              <a:gd name="adj1" fmla="val -58581"/>
              <a:gd name="adj2" fmla="val -254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817038" y="1850893"/>
            <a:ext cx="19255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프로필 및 </a:t>
            </a:r>
            <a:r>
              <a:rPr lang="ko-KR" altLang="en-US" sz="1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별점</a:t>
            </a:r>
            <a:endParaRPr lang="en-US" altLang="ko-KR" sz="16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판매자 </a:t>
            </a:r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선택시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프로필 페이지로 이동</a:t>
            </a:r>
            <a:endParaRPr lang="en-US" altLang="ko-KR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06188" y="3973438"/>
            <a:ext cx="1468805" cy="2766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 설명선 46"/>
          <p:cNvSpPr/>
          <p:nvPr/>
        </p:nvSpPr>
        <p:spPr>
          <a:xfrm>
            <a:off x="6817038" y="3891909"/>
            <a:ext cx="1930951" cy="2198581"/>
          </a:xfrm>
          <a:prstGeom prst="wedgeRectCallout">
            <a:avLst>
              <a:gd name="adj1" fmla="val -61738"/>
              <a:gd name="adj2" fmla="val -3615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거래신청</a:t>
            </a:r>
            <a:r>
              <a:rPr lang="en-US" altLang="ko-KR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완료버튼</a:t>
            </a:r>
            <a:endParaRPr lang="en-US" altLang="ko-KR" sz="16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구매자는 거래 신청을 통해 거래를 진행할 수 있고</a:t>
            </a:r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판매자는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거래완료를 통해 해당거래를  완료</a:t>
            </a:r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적립금을 </a:t>
            </a:r>
            <a:r>
              <a:rPr lang="ko-KR" altLang="en-US" sz="1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환급받으며</a:t>
            </a:r>
            <a:endParaRPr lang="en-US" altLang="ko-KR" sz="1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완료된 게시물은 거래를 신청</a:t>
            </a:r>
            <a:endParaRPr lang="en-US" altLang="ko-KR" sz="1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할 수 없게 됨</a:t>
            </a:r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또한 미완료 거래가 </a:t>
            </a:r>
            <a:r>
              <a:rPr lang="ko-KR" altLang="en-US" sz="1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있을시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0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완료가 불가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5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938806" y="-710872"/>
            <a:ext cx="5134974" cy="8793260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690690" y="914936"/>
            <a:ext cx="1651220" cy="68057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35331" y="923294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581156" y="914938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83106" y="1029634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거래신청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7" y="2392125"/>
            <a:ext cx="2044823" cy="3576967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829" y="1231326"/>
            <a:ext cx="4187545" cy="4720204"/>
          </a:xfrm>
          <a:prstGeom prst="rect">
            <a:avLst/>
          </a:prstGeom>
          <a:noFill/>
        </p:spPr>
      </p:pic>
      <p:sp>
        <p:nvSpPr>
          <p:cNvPr id="76" name="모서리가 둥근 직사각형 75"/>
          <p:cNvSpPr/>
          <p:nvPr/>
        </p:nvSpPr>
        <p:spPr>
          <a:xfrm>
            <a:off x="5557932" y="2740880"/>
            <a:ext cx="1296144" cy="8217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290385" y="3685758"/>
            <a:ext cx="2023135" cy="17207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꺾인 연결선 78"/>
          <p:cNvCxnSpPr>
            <a:endCxn id="76" idx="1"/>
          </p:cNvCxnSpPr>
          <p:nvPr/>
        </p:nvCxnSpPr>
        <p:spPr>
          <a:xfrm flipV="1">
            <a:off x="2266936" y="3151733"/>
            <a:ext cx="3290996" cy="642140"/>
          </a:xfrm>
          <a:prstGeom prst="bentConnector3">
            <a:avLst>
              <a:gd name="adj1" fmla="val 50000"/>
            </a:avLst>
          </a:prstGeom>
          <a:ln w="60325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2917974" y="4405486"/>
            <a:ext cx="3240360" cy="15232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2902745" y="3562585"/>
            <a:ext cx="1988044" cy="448762"/>
            <a:chOff x="2860878" y="1889745"/>
            <a:chExt cx="1988044" cy="448762"/>
          </a:xfrm>
        </p:grpSpPr>
        <p:sp>
          <p:nvSpPr>
            <p:cNvPr id="71" name="직사각형 70"/>
            <p:cNvSpPr/>
            <p:nvPr/>
          </p:nvSpPr>
          <p:spPr>
            <a:xfrm>
              <a:off x="2907462" y="1889745"/>
              <a:ext cx="1894876" cy="44876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860878" y="1954383"/>
              <a:ext cx="1988044" cy="30777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옵션 선택 및 거래신청</a:t>
              </a:r>
              <a:endParaRPr lang="en-US" altLang="ko-KR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022430" y="1661677"/>
            <a:ext cx="1584176" cy="2024081"/>
            <a:chOff x="7022430" y="1661677"/>
            <a:chExt cx="1584176" cy="2024081"/>
          </a:xfrm>
        </p:grpSpPr>
        <p:sp>
          <p:nvSpPr>
            <p:cNvPr id="81" name="사각형 설명선 80"/>
            <p:cNvSpPr/>
            <p:nvPr/>
          </p:nvSpPr>
          <p:spPr>
            <a:xfrm>
              <a:off x="7022430" y="1661677"/>
              <a:ext cx="1584176" cy="2024081"/>
            </a:xfrm>
            <a:prstGeom prst="wedgeRectCallout">
              <a:avLst>
                <a:gd name="adj1" fmla="val -79363"/>
                <a:gd name="adj2" fmla="val 2217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022430" y="1661678"/>
              <a:ext cx="1584176" cy="19389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제품의 상세 정보를 다시 한번 노출시키고</a:t>
              </a:r>
              <a:r>
                <a:rPr lang="en-US" altLang="ko-KR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</a:t>
              </a:r>
            </a:p>
            <a:p>
              <a:endParaRPr lang="en-US" altLang="ko-KR" sz="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옵션으로 인한 </a:t>
              </a:r>
              <a:endParaRPr lang="en-US" altLang="ko-KR" sz="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구매 가격변동 사항을 한번 더 확인 할 수 있음</a:t>
              </a:r>
              <a:endParaRPr lang="en-US" altLang="ko-KR" sz="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6416466" y="4261690"/>
            <a:ext cx="2241095" cy="1514470"/>
            <a:chOff x="6798838" y="1469495"/>
            <a:chExt cx="1849824" cy="2024082"/>
          </a:xfrm>
        </p:grpSpPr>
        <p:sp>
          <p:nvSpPr>
            <p:cNvPr id="90" name="사각형 설명선 89"/>
            <p:cNvSpPr/>
            <p:nvPr/>
          </p:nvSpPr>
          <p:spPr>
            <a:xfrm>
              <a:off x="6798838" y="1469495"/>
              <a:ext cx="1807767" cy="2024082"/>
            </a:xfrm>
            <a:prstGeom prst="wedgeRectCallout">
              <a:avLst>
                <a:gd name="adj1" fmla="val -79363"/>
                <a:gd name="adj2" fmla="val 2217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840896" y="1661682"/>
              <a:ext cx="1807766" cy="16659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15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제품을 판매 하는 </a:t>
              </a:r>
              <a:endParaRPr lang="en-US" altLang="ko-KR" sz="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판매자의 프로필을 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링크하여 신중한 구매를 위해 판매자의 프로필을 볼 수 있음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9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930836" y="-650104"/>
            <a:ext cx="5134974" cy="8720626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736864" y="925410"/>
            <a:ext cx="1651220" cy="68057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88084" y="917480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627330" y="925412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29280" y="1040108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판매관리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06" y="1273806"/>
            <a:ext cx="5475461" cy="4758336"/>
          </a:xfrm>
          <a:prstGeom prst="rect">
            <a:avLst/>
          </a:prstGeom>
        </p:spPr>
      </p:pic>
      <p:sp>
        <p:nvSpPr>
          <p:cNvPr id="35" name="모서리가 둥근 직사각형 34"/>
          <p:cNvSpPr/>
          <p:nvPr/>
        </p:nvSpPr>
        <p:spPr>
          <a:xfrm>
            <a:off x="3261973" y="1361915"/>
            <a:ext cx="1528209" cy="14695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438254" y="4012859"/>
            <a:ext cx="316835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 설명선 21"/>
          <p:cNvSpPr/>
          <p:nvPr/>
        </p:nvSpPr>
        <p:spPr>
          <a:xfrm>
            <a:off x="253678" y="1747350"/>
            <a:ext cx="2688359" cy="618030"/>
          </a:xfrm>
          <a:prstGeom prst="wedgeRectCallout">
            <a:avLst>
              <a:gd name="adj1" fmla="val 59107"/>
              <a:gd name="adj2" fmla="val 279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1417" y="1871699"/>
            <a:ext cx="219483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게시물 대표 이미지</a:t>
            </a:r>
            <a:endParaRPr lang="en-US" altLang="ko-KR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732" y="4238262"/>
            <a:ext cx="3619829" cy="4381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866" y="4266691"/>
            <a:ext cx="3839379" cy="8382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973" y="4416674"/>
            <a:ext cx="5344633" cy="1605964"/>
          </a:xfrm>
          <a:prstGeom prst="rect">
            <a:avLst/>
          </a:prstGeom>
        </p:spPr>
      </p:pic>
      <p:sp>
        <p:nvSpPr>
          <p:cNvPr id="37" name="아래쪽 화살표 36"/>
          <p:cNvSpPr/>
          <p:nvPr/>
        </p:nvSpPr>
        <p:spPr>
          <a:xfrm>
            <a:off x="6086279" y="4259041"/>
            <a:ext cx="2160240" cy="1096911"/>
          </a:xfrm>
          <a:prstGeom prst="downArrow">
            <a:avLst>
              <a:gd name="adj1" fmla="val 73021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381172" y="4500026"/>
            <a:ext cx="160365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인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인계 완료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50222" y="5315127"/>
            <a:ext cx="432048" cy="2016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139348" y="5589517"/>
            <a:ext cx="3531245" cy="299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 설명선 22"/>
          <p:cNvSpPr/>
          <p:nvPr/>
        </p:nvSpPr>
        <p:spPr>
          <a:xfrm>
            <a:off x="273496" y="2489455"/>
            <a:ext cx="2688359" cy="1806907"/>
          </a:xfrm>
          <a:prstGeom prst="wedgeRectCallout">
            <a:avLst>
              <a:gd name="adj1" fmla="val 133220"/>
              <a:gd name="adj2" fmla="val 358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 설명선 48"/>
          <p:cNvSpPr/>
          <p:nvPr/>
        </p:nvSpPr>
        <p:spPr>
          <a:xfrm>
            <a:off x="266769" y="4510918"/>
            <a:ext cx="2736304" cy="1345759"/>
          </a:xfrm>
          <a:prstGeom prst="wedgeRectCallout">
            <a:avLst>
              <a:gd name="adj1" fmla="val 126027"/>
              <a:gd name="adj2" fmla="val 2083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6611" y="2557424"/>
            <a:ext cx="2685425" cy="17389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구매자 목록 및 버튼</a:t>
            </a:r>
            <a:endParaRPr lang="en-US" altLang="ko-KR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거래번호와 구매자의 메일이 박스에 노출되며</a:t>
            </a:r>
            <a:r>
              <a:rPr lang="en-US" altLang="ko-KR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r>
              <a:rPr lang="ko-KR" altLang="en-US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 상태의 따라 버튼과 박스의 내용은 바뀌게 됨</a:t>
            </a:r>
            <a:endParaRPr lang="en-US" altLang="ko-KR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메시지를 통해 구매자와</a:t>
            </a:r>
            <a:endParaRPr lang="en-US" altLang="ko-KR" sz="13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커뮤니케이션 가능</a:t>
            </a:r>
            <a:endParaRPr lang="en-US" altLang="ko-KR" sz="13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32907" y="4597434"/>
            <a:ext cx="2804027" cy="123110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적립금</a:t>
            </a:r>
            <a:endParaRPr lang="en-US" altLang="ko-KR" sz="1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인수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인계가 완료 됨과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동시에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구매자와의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거래가 완료되었다 판단</a:t>
            </a:r>
            <a:r>
              <a:rPr lang="en-US" altLang="ko-K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적립금 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형식으로 </a:t>
            </a:r>
            <a:r>
              <a:rPr lang="ko-KR" altLang="en-US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마일리지</a:t>
            </a:r>
            <a:r>
              <a:rPr lang="ko-KR" alt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적립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2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930836" y="-650104"/>
            <a:ext cx="5134974" cy="8720626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700860" y="934091"/>
            <a:ext cx="1651220" cy="68057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48080" y="930041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591326" y="934093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3276" y="1048789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구매관리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98" y="1336329"/>
            <a:ext cx="5564497" cy="3031843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3249667" y="1354389"/>
            <a:ext cx="1800200" cy="291501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66246" y="3874116"/>
            <a:ext cx="2762114" cy="4158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 설명선 19"/>
          <p:cNvSpPr/>
          <p:nvPr/>
        </p:nvSpPr>
        <p:spPr>
          <a:xfrm>
            <a:off x="214112" y="1745589"/>
            <a:ext cx="2736304" cy="1998728"/>
          </a:xfrm>
          <a:prstGeom prst="wedgeRectCallout">
            <a:avLst>
              <a:gd name="adj1" fmla="val 58414"/>
              <a:gd name="adj2" fmla="val -217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 설명선 39"/>
          <p:cNvSpPr/>
          <p:nvPr/>
        </p:nvSpPr>
        <p:spPr>
          <a:xfrm>
            <a:off x="6771899" y="4646419"/>
            <a:ext cx="1933567" cy="1343283"/>
          </a:xfrm>
          <a:prstGeom prst="wedgeRectCallout">
            <a:avLst>
              <a:gd name="adj1" fmla="val -4984"/>
              <a:gd name="adj2" fmla="val -7282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인계완료와 거래 완료일 때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버튼 값 의 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86" y="4393478"/>
            <a:ext cx="6292135" cy="169545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25703" y="1760571"/>
            <a:ext cx="2706190" cy="229293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구매중인 목록</a:t>
            </a:r>
            <a:endParaRPr lang="en-US" altLang="ko-KR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9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현재 자신이 구매 중인</a:t>
            </a:r>
            <a:endParaRPr lang="en-US" altLang="ko-KR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 리스트를 확인할 수 있음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구매 시 옵션가격을 포함한</a:t>
            </a:r>
            <a:endParaRPr lang="en-US" altLang="ko-KR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가격이 현재 가격으로 표시되며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거래 상태에 따라 버튼의 값이</a:t>
            </a:r>
            <a:endParaRPr lang="en-US" altLang="ko-KR" sz="1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변경되어 노출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ko-K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2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938806" y="-710872"/>
            <a:ext cx="5134974" cy="8793260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697576" y="913691"/>
            <a:ext cx="1651220" cy="68057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48796" y="916052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588042" y="913693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89992" y="1028389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신고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1/2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910" y="4052769"/>
            <a:ext cx="3627398" cy="11026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092" y="2246147"/>
            <a:ext cx="2829805" cy="3263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796" y="2165403"/>
            <a:ext cx="3636404" cy="1090545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2850930" y="1714842"/>
            <a:ext cx="2875356" cy="452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2922938" y="5246898"/>
            <a:ext cx="2875356" cy="452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신고하기 </a:t>
            </a:r>
            <a:r>
              <a:rPr lang="ko-KR" alt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비활성화</a:t>
            </a:r>
            <a:endParaRPr lang="en-US" altLang="ko-KR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rot="21420000">
            <a:off x="5726286" y="1939087"/>
            <a:ext cx="229255" cy="15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4286126" y="2178862"/>
            <a:ext cx="0" cy="1971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4286126" y="3468867"/>
            <a:ext cx="2469" cy="1778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5955541" y="1726510"/>
            <a:ext cx="2875356" cy="4523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 작성 가능</a:t>
            </a:r>
            <a:endParaRPr lang="en-US" altLang="ko-KR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385123" y="1783409"/>
            <a:ext cx="169309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신고하기 활성화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43670" y="2246147"/>
            <a:ext cx="2063572" cy="28196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오른쪽 화살표 46"/>
          <p:cNvSpPr/>
          <p:nvPr/>
        </p:nvSpPr>
        <p:spPr>
          <a:xfrm>
            <a:off x="2370439" y="3479027"/>
            <a:ext cx="1094190" cy="305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77123" y="4391489"/>
            <a:ext cx="1257075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3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자신의</a:t>
            </a:r>
            <a:r>
              <a:rPr lang="ko-KR" altLang="en-US" sz="16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프로필</a:t>
            </a:r>
            <a:endParaRPr lang="en-US" altLang="ko-KR" sz="13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536655" y="3380527"/>
            <a:ext cx="1541559" cy="495135"/>
            <a:chOff x="1038969" y="3555203"/>
            <a:chExt cx="1877242" cy="563471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038969" y="3555203"/>
              <a:ext cx="1877242" cy="56347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02534" y="363365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신고하기</a:t>
              </a:r>
              <a:endParaRPr lang="ko-KR" altLang="en-US" dirty="0"/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221811" y="2380631"/>
            <a:ext cx="2004586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판매자 및 사용자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신고기능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신고내역에서 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내용을 확인 가능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처리를 위한 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관리자 페이지 연동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관련 이미지를 파일로 첨부 가능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7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70" y="5928688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Name or Logo</a:t>
            </a:r>
            <a:endParaRPr lang="ko-KR" altLang="en-US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8494" y="5928687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1938806" y="-710872"/>
            <a:ext cx="5134974" cy="8793260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685726" y="923030"/>
            <a:ext cx="1651220" cy="680579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2336946" y="920012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flipH="1">
            <a:off x="576192" y="923032"/>
            <a:ext cx="109534" cy="21268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8142" y="1037728"/>
            <a:ext cx="1486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신고 </a:t>
            </a:r>
            <a:r>
              <a:rPr lang="en-US" altLang="ko-KR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2/2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35" y="1741037"/>
            <a:ext cx="3597035" cy="23275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637" y="1133342"/>
            <a:ext cx="4312820" cy="3175649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1262083" y="2203922"/>
            <a:ext cx="2447980" cy="3151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67520" y="2842540"/>
            <a:ext cx="1656184" cy="14842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423" y="3831715"/>
            <a:ext cx="3524759" cy="2416783"/>
          </a:xfrm>
          <a:prstGeom prst="rect">
            <a:avLst/>
          </a:prstGeom>
        </p:spPr>
      </p:pic>
      <p:sp>
        <p:nvSpPr>
          <p:cNvPr id="23" name="원형 화살표 22"/>
          <p:cNvSpPr/>
          <p:nvPr/>
        </p:nvSpPr>
        <p:spPr>
          <a:xfrm rot="18990777">
            <a:off x="5646348" y="3375107"/>
            <a:ext cx="1312116" cy="967734"/>
          </a:xfrm>
          <a:prstGeom prst="circularArrow">
            <a:avLst>
              <a:gd name="adj1" fmla="val 23535"/>
              <a:gd name="adj2" fmla="val 1688188"/>
              <a:gd name="adj3" fmla="val 2659287"/>
              <a:gd name="adj4" fmla="val 18777604"/>
              <a:gd name="adj5" fmla="val 196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345265" y="3964947"/>
            <a:ext cx="1043818" cy="5625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6294" y="4168215"/>
            <a:ext cx="3442925" cy="11521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8165" y="4267225"/>
            <a:ext cx="354937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세션값을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통하여 </a:t>
            </a:r>
            <a:r>
              <a:rPr lang="ko-KR" altLang="en-US" sz="1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신고 내역과 처리상황을 </a:t>
            </a:r>
            <a:endParaRPr lang="en-US" altLang="ko-K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에서 불러 들인 후 리스트처리</a:t>
            </a:r>
            <a:r>
              <a:rPr lang="en-US" altLang="ko-KR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해당 글을 클릭 시 작성 하였던 </a:t>
            </a:r>
            <a:endParaRPr lang="en-US" altLang="ko-KR" sz="1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내용과 첨부 파일을 확인할 수 있음</a:t>
            </a:r>
            <a:endParaRPr lang="en-US" altLang="ko-KR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09612" y="3987012"/>
            <a:ext cx="85472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 query </a:t>
            </a:r>
          </a:p>
          <a:p>
            <a:r>
              <a:rPr lang="ko-KR" altLang="en-US" sz="1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</a:t>
            </a:r>
            <a:r>
              <a:rPr lang="ko-KR" altLang="en-US" sz="12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뷰</a:t>
            </a:r>
            <a:endParaRPr lang="en-US" altLang="ko-KR" sz="1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오른쪽 화살표 28"/>
          <p:cNvSpPr/>
          <p:nvPr/>
        </p:nvSpPr>
        <p:spPr>
          <a:xfrm>
            <a:off x="3328633" y="2511385"/>
            <a:ext cx="137229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3679864" y="2684782"/>
            <a:ext cx="49244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1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선택</a:t>
            </a:r>
            <a:endParaRPr lang="en-US" altLang="ko-KR" sz="1200" b="0" cap="none" spc="0" dirty="0" smtClean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6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61790" y="3151733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38008" y="1018647"/>
            <a:ext cx="8661103" cy="4794890"/>
            <a:chOff x="250302" y="1018647"/>
            <a:chExt cx="8661103" cy="4794890"/>
          </a:xfrm>
        </p:grpSpPr>
        <p:sp>
          <p:nvSpPr>
            <p:cNvPr id="14" name="모서리가 둥근 직사각형 13"/>
            <p:cNvSpPr/>
            <p:nvPr/>
          </p:nvSpPr>
          <p:spPr>
            <a:xfrm rot="16200000" flipH="1">
              <a:off x="2240756" y="-857112"/>
              <a:ext cx="4680195" cy="8661103"/>
            </a:xfrm>
            <a:prstGeom prst="roundRect">
              <a:avLst>
                <a:gd name="adj" fmla="val 8987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reflection blurRad="6350" stA="150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양쪽 모서리가 둥근 사각형 14"/>
            <p:cNvSpPr/>
            <p:nvPr/>
          </p:nvSpPr>
          <p:spPr>
            <a:xfrm rot="10800000">
              <a:off x="802984" y="1018647"/>
              <a:ext cx="2150900" cy="629126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2953884" y="1018647"/>
              <a:ext cx="109534" cy="196601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693450" y="1018647"/>
              <a:ext cx="109534" cy="196601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83106" y="1133342"/>
            <a:ext cx="205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검색</a:t>
            </a:r>
            <a:endParaRPr lang="ko-KR" altLang="en-US" sz="1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6" y="1669363"/>
            <a:ext cx="4536504" cy="408284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541710" y="3109342"/>
            <a:ext cx="4208254" cy="2642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189782" y="1813198"/>
            <a:ext cx="316835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4920900" y="1600395"/>
            <a:ext cx="3805478" cy="1965624"/>
            <a:chOff x="5019972" y="1659783"/>
            <a:chExt cx="3805478" cy="1965624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5019972" y="1659783"/>
              <a:ext cx="3805478" cy="19656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019972" y="1832768"/>
              <a:ext cx="3784633" cy="155427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ko-KR" altLang="en-US" sz="20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검색 결과 출력</a:t>
              </a:r>
              <a:endPara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endParaRPr lang="en-US" altLang="ko-K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판매</a:t>
              </a:r>
              <a:r>
                <a:rPr lang="en-US" altLang="ko-KR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DB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내의 데이터들을 검색 </a:t>
              </a:r>
              <a:r>
                <a:rPr lang="ko-KR" altLang="en-US" sz="15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입력창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을 통하여 입력 받은 </a:t>
              </a:r>
              <a:r>
                <a:rPr lang="ko-KR" altLang="en-US" sz="1500" dirty="0" err="1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검색어</a:t>
              </a:r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와 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분류를 통하여 해당 값을 검색 한 후</a:t>
              </a:r>
              <a:endParaRPr lang="en-US" altLang="ko-KR" sz="15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r>
                <a:rPr lang="ko-KR" altLang="en-US" sz="15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그에 따른 결과물을 출력</a:t>
              </a:r>
              <a:endParaRPr lang="en-US" altLang="ko-KR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59" name="아래쪽 화살표 58"/>
          <p:cNvSpPr/>
          <p:nvPr/>
        </p:nvSpPr>
        <p:spPr>
          <a:xfrm rot="16200000">
            <a:off x="4922507" y="4177769"/>
            <a:ext cx="631581" cy="9759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498319" y="4504176"/>
            <a:ext cx="137198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없음</a:t>
            </a:r>
            <a:endParaRPr lang="en-US" altLang="ko-KR" sz="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016" y="3907527"/>
            <a:ext cx="2665203" cy="1650087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5819072" y="3868474"/>
            <a:ext cx="2661918" cy="172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검색창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28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프로젝트개요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1" y="394524"/>
            <a:ext cx="26669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재능마켓과의 차별성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91522" y="1309142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재능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판매시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판매자의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수익률을기존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마켓보다 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저렴한 </a:t>
            </a: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수수료율채택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6165147" y="2893318"/>
            <a:ext cx="275940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판매자의 </a:t>
            </a:r>
            <a:endParaRPr lang="en-US" altLang="ko-KR" sz="27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등급에 따라 </a:t>
            </a:r>
            <a:endParaRPr lang="en-US" altLang="ko-KR" sz="27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7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수수료율</a:t>
            </a:r>
            <a:r>
              <a:rPr lang="ko-KR" altLang="en-US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최대 </a:t>
            </a:r>
            <a:r>
              <a:rPr lang="en-US" altLang="ko-KR" sz="27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%</a:t>
            </a:r>
            <a:br>
              <a:rPr lang="en-US" altLang="ko-KR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27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15%)</a:t>
            </a:r>
            <a:endParaRPr lang="ko-KR" altLang="en-US" sz="27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643"/>
              </p:ext>
            </p:extLst>
          </p:nvPr>
        </p:nvGraphicFramePr>
        <p:xfrm>
          <a:off x="174332" y="912694"/>
          <a:ext cx="5910101" cy="430871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657711"/>
                <a:gridCol w="3074327"/>
                <a:gridCol w="1178063"/>
              </a:tblGrid>
              <a:tr h="206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재능사이트</a:t>
                      </a:r>
                      <a:endParaRPr lang="ko-KR" altLang="en-US" sz="18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홈페이지 주소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수익률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140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dirty="0">
                          <a:effectLst/>
                        </a:rPr>
                        <a:t> VideoTour24</a:t>
                      </a:r>
                      <a:endParaRPr lang="en-US" sz="18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3"/>
                        </a:rPr>
                        <a:t>http://www.videotour24.com/v2/src/main/main.php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</a:t>
                      </a:r>
                      <a:r>
                        <a:rPr lang="en-US" altLang="ko-KR" sz="1800" dirty="0">
                          <a:effectLst/>
                        </a:rPr>
                        <a:t>60~80%</a:t>
                      </a:r>
                      <a:endParaRPr lang="en-US" altLang="ko-KR" sz="1800" b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84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오투잡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4"/>
                        </a:rPr>
                        <a:t>http://otwojob.com/main/main.php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</a:t>
                      </a:r>
                      <a:r>
                        <a:rPr lang="en-US" altLang="ko-KR" sz="1800">
                          <a:effectLst/>
                        </a:rPr>
                        <a:t>80%</a:t>
                      </a:r>
                      <a:endParaRPr lang="en-US" altLang="ko-KR" sz="1800" b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502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재능넷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5"/>
                        </a:rPr>
                        <a:t>http://www.jaenung.net/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</a:t>
                      </a:r>
                      <a:r>
                        <a:rPr lang="en-US" altLang="ko-KR" sz="1800" dirty="0">
                          <a:effectLst/>
                        </a:rPr>
                        <a:t>85%</a:t>
                      </a:r>
                      <a:endParaRPr lang="en-US" altLang="ko-KR" sz="1800" b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재능아지트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6"/>
                        </a:rPr>
                        <a:t>http://www.skillagit.com/main/main.php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</a:t>
                      </a:r>
                      <a:r>
                        <a:rPr lang="en-US" altLang="ko-KR" sz="1800" dirty="0">
                          <a:effectLst/>
                        </a:rPr>
                        <a:t>83%</a:t>
                      </a:r>
                      <a:endParaRPr lang="en-US" altLang="ko-KR" sz="1800" b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9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재능마켓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7"/>
                        </a:rPr>
                        <a:t>http://www.jaenungmarket.com/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</a:t>
                      </a:r>
                      <a:r>
                        <a:rPr lang="en-US" altLang="ko-KR" sz="1800" dirty="0">
                          <a:effectLst/>
                        </a:rPr>
                        <a:t>80%</a:t>
                      </a:r>
                      <a:endParaRPr lang="en-US" altLang="ko-KR" sz="1800" b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78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>
                          <a:effectLst/>
                        </a:rPr>
                        <a:t> 올링크​</a:t>
                      </a:r>
                      <a:endParaRPr lang="ko-KR" altLang="en-US" sz="180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u="none" strike="noStrike" dirty="0">
                          <a:effectLst/>
                          <a:hlinkClick r:id="rId8"/>
                        </a:rPr>
                        <a:t>http://alllink.co.kr/member/mem_login.asp</a:t>
                      </a: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effectLst/>
                        </a:rPr>
                        <a:t> </a:t>
                      </a:r>
                      <a:r>
                        <a:rPr lang="en-US" altLang="ko-KR" sz="1800" dirty="0">
                          <a:effectLst/>
                        </a:rPr>
                        <a:t>86%</a:t>
                      </a:r>
                      <a:endParaRPr lang="en-US" altLang="ko-KR" sz="1800" b="0" dirty="0">
                        <a:solidFill>
                          <a:srgbClr val="C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11836" marR="11836" marT="8877" marB="5918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오른쪽 화살표 2"/>
          <p:cNvSpPr/>
          <p:nvPr/>
        </p:nvSpPr>
        <p:spPr>
          <a:xfrm>
            <a:off x="5870302" y="3798163"/>
            <a:ext cx="504056" cy="4320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7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평행 사변형 48"/>
          <p:cNvSpPr/>
          <p:nvPr/>
        </p:nvSpPr>
        <p:spPr>
          <a:xfrm>
            <a:off x="3059983" y="2030624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평행 사변형 81"/>
          <p:cNvSpPr/>
          <p:nvPr/>
        </p:nvSpPr>
        <p:spPr>
          <a:xfrm>
            <a:off x="3168923" y="2155119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165483" y="1095805"/>
            <a:ext cx="130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3169" y="2936097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후기등록 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1779" y="3534196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최근 본 글 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509" y="2291312"/>
            <a:ext cx="272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3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4" y="1113589"/>
            <a:ext cx="487653" cy="487653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1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670364" y="0"/>
            <a:ext cx="607358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pic>
        <p:nvPicPr>
          <p:cNvPr id="25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3" y="5197573"/>
            <a:ext cx="2381152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자유형 30"/>
          <p:cNvSpPr/>
          <p:nvPr/>
        </p:nvSpPr>
        <p:spPr>
          <a:xfrm>
            <a:off x="3093664" y="878993"/>
            <a:ext cx="2771799" cy="862198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691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관리자페이지</a:t>
            </a:r>
            <a:endParaRPr lang="ko-KR" altLang="en-US" sz="2691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822211" y="1972114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회원관리</a:t>
            </a:r>
          </a:p>
        </p:txBody>
      </p:sp>
      <p:sp>
        <p:nvSpPr>
          <p:cNvPr id="33" name="자유형 32"/>
          <p:cNvSpPr/>
          <p:nvPr/>
        </p:nvSpPr>
        <p:spPr>
          <a:xfrm>
            <a:off x="2314778" y="1972114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게시물관리</a:t>
            </a:r>
          </a:p>
        </p:txBody>
      </p:sp>
      <p:sp>
        <p:nvSpPr>
          <p:cNvPr id="34" name="자유형 33"/>
          <p:cNvSpPr/>
          <p:nvPr/>
        </p:nvSpPr>
        <p:spPr>
          <a:xfrm>
            <a:off x="3797547" y="1972114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판매신청</a:t>
            </a:r>
          </a:p>
        </p:txBody>
      </p:sp>
      <p:sp>
        <p:nvSpPr>
          <p:cNvPr id="35" name="자유형 34"/>
          <p:cNvSpPr/>
          <p:nvPr/>
        </p:nvSpPr>
        <p:spPr>
          <a:xfrm>
            <a:off x="5290114" y="1972114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환전신청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498692" y="1669182"/>
            <a:ext cx="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880259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수정</a:t>
            </a:r>
          </a:p>
        </p:txBody>
      </p:sp>
      <p:sp>
        <p:nvSpPr>
          <p:cNvPr id="38" name="자유형 37"/>
          <p:cNvSpPr/>
          <p:nvPr/>
        </p:nvSpPr>
        <p:spPr>
          <a:xfrm>
            <a:off x="1568495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삭제</a:t>
            </a:r>
          </a:p>
        </p:txBody>
      </p:sp>
      <p:sp>
        <p:nvSpPr>
          <p:cNvPr id="39" name="자유형 38"/>
          <p:cNvSpPr/>
          <p:nvPr/>
        </p:nvSpPr>
        <p:spPr>
          <a:xfrm>
            <a:off x="2372825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판매내역</a:t>
            </a:r>
          </a:p>
        </p:txBody>
      </p:sp>
      <p:sp>
        <p:nvSpPr>
          <p:cNvPr id="40" name="자유형 39"/>
          <p:cNvSpPr/>
          <p:nvPr/>
        </p:nvSpPr>
        <p:spPr>
          <a:xfrm>
            <a:off x="3061062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삭제</a:t>
            </a:r>
          </a:p>
        </p:txBody>
      </p:sp>
      <p:sp>
        <p:nvSpPr>
          <p:cNvPr id="41" name="자유형 40"/>
          <p:cNvSpPr/>
          <p:nvPr/>
        </p:nvSpPr>
        <p:spPr>
          <a:xfrm>
            <a:off x="3865392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승인</a:t>
            </a:r>
          </a:p>
        </p:txBody>
      </p:sp>
      <p:sp>
        <p:nvSpPr>
          <p:cNvPr id="42" name="자유형 41"/>
          <p:cNvSpPr/>
          <p:nvPr/>
        </p:nvSpPr>
        <p:spPr>
          <a:xfrm>
            <a:off x="4553628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거절</a:t>
            </a:r>
          </a:p>
        </p:txBody>
      </p:sp>
      <p:sp>
        <p:nvSpPr>
          <p:cNvPr id="44" name="자유형 43"/>
          <p:cNvSpPr/>
          <p:nvPr/>
        </p:nvSpPr>
        <p:spPr>
          <a:xfrm>
            <a:off x="5357959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입금</a:t>
            </a:r>
          </a:p>
        </p:txBody>
      </p:sp>
      <p:sp>
        <p:nvSpPr>
          <p:cNvPr id="45" name="자유형 44"/>
          <p:cNvSpPr/>
          <p:nvPr/>
        </p:nvSpPr>
        <p:spPr>
          <a:xfrm>
            <a:off x="6046194" y="3115092"/>
            <a:ext cx="68823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거절</a:t>
            </a:r>
          </a:p>
        </p:txBody>
      </p:sp>
      <p:sp>
        <p:nvSpPr>
          <p:cNvPr id="46" name="자유형 45"/>
          <p:cNvSpPr/>
          <p:nvPr/>
        </p:nvSpPr>
        <p:spPr>
          <a:xfrm>
            <a:off x="3869320" y="4351622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DB </a:t>
            </a:r>
            <a:r>
              <a:rPr lang="ko-KR" altLang="en-US" sz="194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등록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1224377" y="2674392"/>
            <a:ext cx="315095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1539471" y="2674392"/>
            <a:ext cx="373142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2712045" y="2677295"/>
            <a:ext cx="315095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3027140" y="2677295"/>
            <a:ext cx="373142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4204611" y="2677295"/>
            <a:ext cx="315095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4519706" y="2677295"/>
            <a:ext cx="373142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697177" y="2677295"/>
            <a:ext cx="315095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6012272" y="2677295"/>
            <a:ext cx="373142" cy="650974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자유형 48"/>
          <p:cNvSpPr/>
          <p:nvPr/>
        </p:nvSpPr>
        <p:spPr>
          <a:xfrm>
            <a:off x="6834879" y="1972114"/>
            <a:ext cx="1434519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948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신고내역</a:t>
            </a:r>
          </a:p>
        </p:txBody>
      </p:sp>
      <p:sp>
        <p:nvSpPr>
          <p:cNvPr id="57" name="자유형 56"/>
          <p:cNvSpPr/>
          <p:nvPr/>
        </p:nvSpPr>
        <p:spPr>
          <a:xfrm>
            <a:off x="6834880" y="3115092"/>
            <a:ext cx="1475294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2747" tIns="62747" rIns="62747" bIns="62747" numCol="1" spcCol="1322" anchor="ctr" anchorCtr="0">
            <a:noAutofit/>
            <a:flatTx/>
          </a:bodyPr>
          <a:lstStyle/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확인</a:t>
            </a:r>
            <a:r>
              <a:rPr lang="en-US" altLang="ko-KR" sz="15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/</a:t>
            </a:r>
            <a:r>
              <a:rPr lang="ko-KR" altLang="en-US" sz="15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쪽지</a:t>
            </a:r>
            <a:endParaRPr lang="en-US" altLang="ko-KR" sz="15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  <a:p>
            <a:pPr algn="ctr" defTabSz="15459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5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보내기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>
            <a:off x="7542713" y="2688793"/>
            <a:ext cx="0" cy="636573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4553628" y="3829735"/>
            <a:ext cx="0" cy="647759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09" y="4560527"/>
            <a:ext cx="487653" cy="487653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관리자페이지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579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후기등록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3566046" y="951000"/>
            <a:ext cx="1944210" cy="862198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후기등록</a:t>
            </a:r>
            <a:endParaRPr lang="ko-KR" altLang="en-US" sz="28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2917974" y="3185146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후기작성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3782070" y="4263368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DB </a:t>
            </a: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등록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sp>
        <p:nvSpPr>
          <p:cNvPr id="23" name="자유형 22"/>
          <p:cNvSpPr/>
          <p:nvPr/>
        </p:nvSpPr>
        <p:spPr>
          <a:xfrm>
            <a:off x="3782070" y="2031120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구매완료</a:t>
            </a:r>
            <a:r>
              <a:rPr lang="en-US" altLang="ko-KR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/>
            </a:r>
            <a:br>
              <a:rPr lang="en-US" altLang="ko-KR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</a:b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</a:rPr>
              <a:t>게시물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538151" y="1743088"/>
            <a:ext cx="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574158" y="2870064"/>
            <a:ext cx="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574158" y="3950184"/>
            <a:ext cx="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1841" y="3233439"/>
            <a:ext cx="1968721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</a:rPr>
              <a:t>후기등록은 </a:t>
            </a:r>
            <a:endParaRPr lang="en-US" altLang="ko-KR" sz="18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800" b="1" dirty="0" smtClean="0">
                <a:solidFill>
                  <a:schemeClr val="bg1"/>
                </a:solidFill>
              </a:rPr>
              <a:t>게시물 당 </a:t>
            </a:r>
            <a:r>
              <a:rPr lang="en-US" altLang="ko-KR" sz="18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번만 가능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4707776" y="3181350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a:rPr>
              <a:t>후기삭제</a:t>
            </a:r>
            <a:endParaRPr lang="ko-KR" altLang="en-US" sz="2000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2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42" y="4471131"/>
            <a:ext cx="487653" cy="4876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641324" y="3322425"/>
            <a:ext cx="196872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</a:rPr>
              <a:t>자신의 </a:t>
            </a:r>
            <a:r>
              <a:rPr lang="ko-KR" altLang="en-US" sz="1800" b="1" dirty="0" err="1" smtClean="0">
                <a:solidFill>
                  <a:schemeClr val="bg1"/>
                </a:solidFill>
              </a:rPr>
              <a:t>댓글에만</a:t>
            </a:r>
            <a:r>
              <a:rPr lang="ko-KR" altLang="en-US" sz="1800" b="1" dirty="0" smtClean="0">
                <a:solidFill>
                  <a:schemeClr val="bg1"/>
                </a:solidFill>
              </a:rPr>
              <a:t> 삭제버튼 생성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273419" y="3476724"/>
            <a:ext cx="316464" cy="33773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flipH="1">
            <a:off x="2483639" y="3476724"/>
            <a:ext cx="353232" cy="33773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9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-772715" y="1021111"/>
            <a:ext cx="7038808" cy="488992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2598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 메인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95153" y="1175112"/>
            <a:ext cx="4309644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회원관리 </a:t>
            </a:r>
            <a:r>
              <a:rPr lang="en-US" altLang="ko-KR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| </a:t>
            </a:r>
            <a:r>
              <a:rPr lang="ko-KR" altLang="en-US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게시물관리 </a:t>
            </a:r>
            <a:r>
              <a:rPr lang="en-US" altLang="ko-KR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| </a:t>
            </a:r>
            <a:r>
              <a:rPr lang="ko-KR" altLang="en-US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판매신청 대기자 </a:t>
            </a:r>
            <a:r>
              <a:rPr lang="en-US" altLang="ko-KR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| </a:t>
            </a:r>
            <a:r>
              <a:rPr lang="ko-KR" altLang="en-US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환전신청 대기자</a:t>
            </a:r>
            <a:r>
              <a:rPr lang="en-US" altLang="ko-KR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| </a:t>
            </a:r>
            <a:r>
              <a:rPr lang="ko-KR" altLang="en-US" sz="1021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신고내역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32623" y="2384230"/>
            <a:ext cx="3434044" cy="2912723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15" name="양쪽 모서리가 둥근 사각형 14"/>
          <p:cNvSpPr/>
          <p:nvPr/>
        </p:nvSpPr>
        <p:spPr>
          <a:xfrm rot="10800000">
            <a:off x="736362" y="1957215"/>
            <a:ext cx="2144417" cy="532338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16" name="직각 삼각형 15"/>
          <p:cNvSpPr/>
          <p:nvPr/>
        </p:nvSpPr>
        <p:spPr>
          <a:xfrm>
            <a:off x="2880779" y="1957216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17" name="직각 삼각형 16"/>
          <p:cNvSpPr/>
          <p:nvPr/>
        </p:nvSpPr>
        <p:spPr>
          <a:xfrm flipH="1">
            <a:off x="627157" y="1957216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18" name="TextBox 17"/>
          <p:cNvSpPr txBox="1"/>
          <p:nvPr/>
        </p:nvSpPr>
        <p:spPr>
          <a:xfrm>
            <a:off x="716544" y="2054265"/>
            <a:ext cx="2184052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17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로그인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70734" y="1618843"/>
            <a:ext cx="740989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 rot="16200000" flipH="1">
            <a:off x="4297349" y="1248255"/>
            <a:ext cx="3434044" cy="5184676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23" name="양쪽 모서리가 둥근 사각형 22"/>
          <p:cNvSpPr/>
          <p:nvPr/>
        </p:nvSpPr>
        <p:spPr>
          <a:xfrm rot="10800000">
            <a:off x="4899387" y="1957215"/>
            <a:ext cx="2144417" cy="532338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24" name="직각 삼각형 23"/>
          <p:cNvSpPr/>
          <p:nvPr/>
        </p:nvSpPr>
        <p:spPr>
          <a:xfrm>
            <a:off x="7043804" y="1957216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25" name="직각 삼각형 24"/>
          <p:cNvSpPr/>
          <p:nvPr/>
        </p:nvSpPr>
        <p:spPr>
          <a:xfrm flipH="1">
            <a:off x="4790182" y="1957216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27" name="TextBox 26"/>
          <p:cNvSpPr txBox="1"/>
          <p:nvPr/>
        </p:nvSpPr>
        <p:spPr>
          <a:xfrm>
            <a:off x="4879569" y="2054265"/>
            <a:ext cx="2184052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17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메인 페이지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04622" y="2677295"/>
            <a:ext cx="2526812" cy="2448271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4824411" y="2677295"/>
            <a:ext cx="2934248" cy="15841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33" name="TextBox 32"/>
          <p:cNvSpPr txBox="1"/>
          <p:nvPr/>
        </p:nvSpPr>
        <p:spPr>
          <a:xfrm>
            <a:off x="5044902" y="3151734"/>
            <a:ext cx="2510225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Picture</a:t>
            </a:r>
            <a:endParaRPr lang="ko-KR" altLang="en-US" sz="23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8"/>
          <a:stretch/>
        </p:blipFill>
        <p:spPr bwMode="auto">
          <a:xfrm>
            <a:off x="3638054" y="2564775"/>
            <a:ext cx="4872542" cy="2676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6639987" y="3047735"/>
            <a:ext cx="267230" cy="267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2635" y="3325300"/>
            <a:ext cx="1837362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 err="1"/>
              <a:t>메뉴바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빨간색 숫자는 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/>
              <a:t>각 메뉴당</a:t>
            </a:r>
            <a:r>
              <a:rPr lang="en-US" altLang="ko-KR" sz="1600" dirty="0"/>
              <a:t> </a:t>
            </a:r>
            <a:r>
              <a:rPr lang="ko-KR" altLang="en-US" sz="1600" dirty="0"/>
              <a:t>내용 수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900883" y="3181350"/>
            <a:ext cx="2672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09458" y="3056573"/>
            <a:ext cx="2198038" cy="3385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600" dirty="0"/>
              <a:t>게시물을 </a:t>
            </a:r>
            <a:r>
              <a:rPr lang="en-US" altLang="ko-KR" sz="1600" dirty="0"/>
              <a:t>10</a:t>
            </a:r>
            <a:r>
              <a:rPr lang="ko-KR" altLang="en-US" sz="1600" dirty="0"/>
              <a:t>개씩 표시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289142" y="3961831"/>
            <a:ext cx="323348" cy="916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7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47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5087" y="2123570"/>
            <a:ext cx="3850143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수정 </a:t>
            </a:r>
            <a:r>
              <a:rPr lang="en-US" altLang="ko-KR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삭제 가능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2281073" y="-479888"/>
            <a:ext cx="4514164" cy="7704855"/>
          </a:xfrm>
          <a:prstGeom prst="roundRect">
            <a:avLst>
              <a:gd name="adj" fmla="val 898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grpSp>
        <p:nvGrpSpPr>
          <p:cNvPr id="4" name="그룹 3"/>
          <p:cNvGrpSpPr/>
          <p:nvPr/>
        </p:nvGrpSpPr>
        <p:grpSpPr>
          <a:xfrm>
            <a:off x="1511768" y="949102"/>
            <a:ext cx="2362825" cy="532338"/>
            <a:chOff x="1328226" y="1957215"/>
            <a:chExt cx="2507848" cy="532338"/>
          </a:xfrm>
        </p:grpSpPr>
        <p:sp>
          <p:nvSpPr>
            <p:cNvPr id="15" name="양쪽 모서리가 둥근 사각형 14"/>
            <p:cNvSpPr/>
            <p:nvPr/>
          </p:nvSpPr>
          <p:spPr>
            <a:xfrm rot="10800000">
              <a:off x="1444132" y="1957215"/>
              <a:ext cx="2276036" cy="532338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3720168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1328226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3098" y="2054265"/>
              <a:ext cx="2318104" cy="36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6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화원관리 페이지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1885" r="1707" b="18189"/>
          <a:stretch/>
        </p:blipFill>
        <p:spPr bwMode="auto">
          <a:xfrm>
            <a:off x="1025148" y="1481442"/>
            <a:ext cx="6987926" cy="3932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762320" y="2446000"/>
            <a:ext cx="2222470" cy="3354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회색필드 수정 가능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780" y="2882285"/>
            <a:ext cx="157048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5700158" y="4764842"/>
            <a:ext cx="2222470" cy="581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사용 데이터를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전송하여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적용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7088" y="5045800"/>
            <a:ext cx="2359190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아이디와 이름으로 검색가능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0008" y="1108736"/>
            <a:ext cx="360943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 정보 수정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805435" y="3649002"/>
            <a:ext cx="630114" cy="134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77"/>
          </a:p>
        </p:txBody>
      </p:sp>
      <p:cxnSp>
        <p:nvCxnSpPr>
          <p:cNvPr id="23" name="직선 화살표 연결선 22"/>
          <p:cNvCxnSpPr/>
          <p:nvPr/>
        </p:nvCxnSpPr>
        <p:spPr>
          <a:xfrm rot="10800000" flipV="1">
            <a:off x="3350023" y="2466341"/>
            <a:ext cx="2384015" cy="242730"/>
          </a:xfrm>
          <a:prstGeom prst="bentConnector3">
            <a:avLst>
              <a:gd name="adj1" fmla="val 99993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63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5087" y="2123570"/>
            <a:ext cx="3850143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수정 </a:t>
            </a:r>
            <a:r>
              <a:rPr lang="en-US" altLang="ko-KR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삭제 가능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2281073" y="-623903"/>
            <a:ext cx="4442156" cy="7920879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grpSp>
        <p:nvGrpSpPr>
          <p:cNvPr id="4" name="그룹 3"/>
          <p:cNvGrpSpPr/>
          <p:nvPr/>
        </p:nvGrpSpPr>
        <p:grpSpPr>
          <a:xfrm>
            <a:off x="1511768" y="949102"/>
            <a:ext cx="2362825" cy="532338"/>
            <a:chOff x="1328226" y="1957215"/>
            <a:chExt cx="2507848" cy="532338"/>
          </a:xfrm>
        </p:grpSpPr>
        <p:sp>
          <p:nvSpPr>
            <p:cNvPr id="15" name="양쪽 모서리가 둥근 사각형 14"/>
            <p:cNvSpPr/>
            <p:nvPr/>
          </p:nvSpPr>
          <p:spPr>
            <a:xfrm rot="10800000">
              <a:off x="1444132" y="1957215"/>
              <a:ext cx="2276036" cy="532338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3720168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1328226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3098" y="2054265"/>
              <a:ext cx="2318104" cy="36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6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게시물관리 페이지</a:t>
              </a: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" t="13093" r="1707" b="29528"/>
          <a:stretch/>
        </p:blipFill>
        <p:spPr bwMode="auto">
          <a:xfrm>
            <a:off x="983421" y="1601288"/>
            <a:ext cx="7063574" cy="347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957088" y="4785986"/>
            <a:ext cx="2359190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아이디와 닉네임으로 검색가능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t="22414" r="6299" b="15456"/>
          <a:stretch/>
        </p:blipFill>
        <p:spPr bwMode="auto">
          <a:xfrm>
            <a:off x="6189918" y="3382849"/>
            <a:ext cx="2143310" cy="1477940"/>
          </a:xfrm>
          <a:prstGeom prst="rect">
            <a:avLst/>
          </a:prstGeom>
          <a:noFill/>
          <a:ln w="9525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837001" y="2495060"/>
            <a:ext cx="3280370" cy="8278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거래내역보기 클릭 시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해당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거래내역 확인가능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10008" y="1108736"/>
            <a:ext cx="360943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거래내역 보기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수정가능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 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84491" y="3742607"/>
            <a:ext cx="1696098" cy="217699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endParaRPr lang="ko-KR" altLang="en-US" sz="835" dirty="0"/>
          </a:p>
        </p:txBody>
      </p:sp>
      <p:sp>
        <p:nvSpPr>
          <p:cNvPr id="22" name="TextBox 21"/>
          <p:cNvSpPr txBox="1"/>
          <p:nvPr/>
        </p:nvSpPr>
        <p:spPr>
          <a:xfrm>
            <a:off x="5938508" y="4910226"/>
            <a:ext cx="2205057" cy="581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사용 데이터를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전송하여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적용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rot="16200000" flipH="1">
            <a:off x="4830126" y="3528626"/>
            <a:ext cx="590436" cy="175844"/>
          </a:xfrm>
          <a:prstGeom prst="bentConnector3">
            <a:avLst>
              <a:gd name="adj1" fmla="val 99472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9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5087" y="2123570"/>
            <a:ext cx="3850143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수정 </a:t>
            </a:r>
            <a:r>
              <a:rPr lang="en-US" altLang="ko-KR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삭제 가능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2281072" y="-623903"/>
            <a:ext cx="4442157" cy="7920882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grpSp>
        <p:nvGrpSpPr>
          <p:cNvPr id="4" name="그룹 3"/>
          <p:cNvGrpSpPr/>
          <p:nvPr/>
        </p:nvGrpSpPr>
        <p:grpSpPr>
          <a:xfrm>
            <a:off x="1511768" y="949102"/>
            <a:ext cx="2362825" cy="532338"/>
            <a:chOff x="1328226" y="1957215"/>
            <a:chExt cx="2507848" cy="532338"/>
          </a:xfrm>
        </p:grpSpPr>
        <p:sp>
          <p:nvSpPr>
            <p:cNvPr id="15" name="양쪽 모서리가 둥근 사각형 14"/>
            <p:cNvSpPr/>
            <p:nvPr/>
          </p:nvSpPr>
          <p:spPr>
            <a:xfrm rot="10800000">
              <a:off x="1444132" y="1957215"/>
              <a:ext cx="2276036" cy="532338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3720168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1328226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3098" y="2054265"/>
              <a:ext cx="2318104" cy="36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6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판매신청 대기자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8" y="1108736"/>
            <a:ext cx="360943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포트폴리오 보기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승인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12924" r="1664" b="21203"/>
          <a:stretch/>
        </p:blipFill>
        <p:spPr bwMode="auto">
          <a:xfrm>
            <a:off x="1046687" y="1513563"/>
            <a:ext cx="6966386" cy="3828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6319" y="3427575"/>
            <a:ext cx="3000733" cy="191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35160" y="4542523"/>
            <a:ext cx="2394721" cy="60299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포트폴리오 보기 클릭 시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포트폴리오 확인가능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2" y="2940070"/>
            <a:ext cx="157048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112959" y="3874459"/>
            <a:ext cx="2027863" cy="8278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승인 및 거부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클릭시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사용 데이터를   전송하여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적용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434306" y="3427575"/>
            <a:ext cx="1435996" cy="33164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5087" y="2123570"/>
            <a:ext cx="3850143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수정 </a:t>
            </a:r>
            <a:r>
              <a:rPr lang="en-US" altLang="ko-KR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삭제 가능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2209064" y="-551896"/>
            <a:ext cx="4514165" cy="7848871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grpSp>
        <p:nvGrpSpPr>
          <p:cNvPr id="4" name="그룹 3"/>
          <p:cNvGrpSpPr/>
          <p:nvPr/>
        </p:nvGrpSpPr>
        <p:grpSpPr>
          <a:xfrm>
            <a:off x="1511768" y="949102"/>
            <a:ext cx="2362825" cy="532338"/>
            <a:chOff x="1328226" y="1957215"/>
            <a:chExt cx="2507848" cy="532338"/>
          </a:xfrm>
        </p:grpSpPr>
        <p:sp>
          <p:nvSpPr>
            <p:cNvPr id="15" name="양쪽 모서리가 둥근 사각형 14"/>
            <p:cNvSpPr/>
            <p:nvPr/>
          </p:nvSpPr>
          <p:spPr>
            <a:xfrm rot="10800000">
              <a:off x="1444132" y="1957215"/>
              <a:ext cx="2276036" cy="532338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3720168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1328226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3098" y="2054265"/>
              <a:ext cx="2318104" cy="36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6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환전신청 대기자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8" y="1108736"/>
            <a:ext cx="360943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입금완료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거절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" t="10572" r="20937" b="59341"/>
          <a:stretch/>
        </p:blipFill>
        <p:spPr bwMode="auto">
          <a:xfrm>
            <a:off x="1017343" y="1481441"/>
            <a:ext cx="6995730" cy="2086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43" y="3567763"/>
            <a:ext cx="1570483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12647" y="3567764"/>
            <a:ext cx="3545687" cy="8278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관리자가 입금을 완료하고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입금완료 클릭 시 처리결과가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입금완료로 바뀌고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캐쉬가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차감됨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73896" y="4464936"/>
            <a:ext cx="2716960" cy="82786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입금완료 및 거절 클릭 시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Ajax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을 이용 데이터를  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전송하여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DB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에 적용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6158334" y="3011996"/>
            <a:ext cx="1080120" cy="999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5569417" y="3011996"/>
            <a:ext cx="2245101" cy="1926839"/>
          </a:xfrm>
          <a:prstGeom prst="bentConnector3">
            <a:avLst>
              <a:gd name="adj1" fmla="val 997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7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75087" y="2123570"/>
            <a:ext cx="3850143" cy="246297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수정 </a:t>
            </a:r>
            <a:r>
              <a:rPr lang="en-US" altLang="ko-KR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, </a:t>
            </a:r>
            <a:r>
              <a:rPr lang="ko-KR" altLang="en-US" sz="10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삭제 가능</a:t>
            </a:r>
          </a:p>
        </p:txBody>
      </p:sp>
      <p:sp>
        <p:nvSpPr>
          <p:cNvPr id="14" name="모서리가 둥근 직사각형 13"/>
          <p:cNvSpPr/>
          <p:nvPr/>
        </p:nvSpPr>
        <p:spPr>
          <a:xfrm rot="16200000" flipH="1">
            <a:off x="2281123" y="-695963"/>
            <a:ext cx="4514165" cy="8137005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grpSp>
        <p:nvGrpSpPr>
          <p:cNvPr id="4" name="그룹 3"/>
          <p:cNvGrpSpPr/>
          <p:nvPr/>
        </p:nvGrpSpPr>
        <p:grpSpPr>
          <a:xfrm>
            <a:off x="1511768" y="949102"/>
            <a:ext cx="2362825" cy="532338"/>
            <a:chOff x="1328226" y="1957215"/>
            <a:chExt cx="2507848" cy="532338"/>
          </a:xfrm>
        </p:grpSpPr>
        <p:sp>
          <p:nvSpPr>
            <p:cNvPr id="15" name="양쪽 모서리가 둥근 사각형 14"/>
            <p:cNvSpPr/>
            <p:nvPr/>
          </p:nvSpPr>
          <p:spPr>
            <a:xfrm rot="10800000">
              <a:off x="1444132" y="1957215"/>
              <a:ext cx="2276036" cy="532338"/>
            </a:xfrm>
            <a:prstGeom prst="round2SameRect">
              <a:avLst>
                <a:gd name="adj1" fmla="val 39343"/>
                <a:gd name="adj2" fmla="val 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6" name="직각 삼각형 15"/>
            <p:cNvSpPr/>
            <p:nvPr/>
          </p:nvSpPr>
          <p:spPr>
            <a:xfrm>
              <a:off x="3720168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7" name="직각 삼각형 16"/>
            <p:cNvSpPr/>
            <p:nvPr/>
          </p:nvSpPr>
          <p:spPr>
            <a:xfrm flipH="1">
              <a:off x="1328226" y="1957215"/>
              <a:ext cx="115906" cy="166355"/>
            </a:xfrm>
            <a:prstGeom prst="rt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77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23098" y="2054265"/>
              <a:ext cx="2318104" cy="36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763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신고내역 확인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810008" y="1108736"/>
            <a:ext cx="360943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신고내역 확인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|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처리결과 </a:t>
            </a:r>
            <a:r>
              <a:rPr lang="ko-KR" altLang="en-US" sz="111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쪽지보내기</a:t>
            </a:r>
            <a:endParaRPr lang="ko-KR" altLang="en-US" sz="111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t="13467" r="18096" b="8347"/>
          <a:stretch/>
        </p:blipFill>
        <p:spPr bwMode="auto">
          <a:xfrm>
            <a:off x="1017344" y="1456866"/>
            <a:ext cx="6995731" cy="377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383" r="4260" b="10683"/>
          <a:stretch/>
        </p:blipFill>
        <p:spPr bwMode="auto">
          <a:xfrm>
            <a:off x="1046687" y="3541391"/>
            <a:ext cx="4475129" cy="1693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307344" y="2702906"/>
            <a:ext cx="3096343" cy="73553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쪽지 보내기 버튼 클릭 시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팝업창에서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쪽지 전송가능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쪽지를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보내면 처리완료로 상태변경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직선 화살표 연결선 24"/>
          <p:cNvCxnSpPr>
            <a:stCxn id="24" idx="3"/>
          </p:cNvCxnSpPr>
          <p:nvPr/>
        </p:nvCxnSpPr>
        <p:spPr>
          <a:xfrm>
            <a:off x="6403687" y="3070673"/>
            <a:ext cx="546735" cy="7101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9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환전신청 페이지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 rot="16200000" flipH="1">
            <a:off x="2569103" y="-1055952"/>
            <a:ext cx="3866093" cy="8640960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0" name="양쪽 모서리가 둥근 사각형 39"/>
          <p:cNvSpPr/>
          <p:nvPr/>
        </p:nvSpPr>
        <p:spPr>
          <a:xfrm rot="10800000">
            <a:off x="1170830" y="1165127"/>
            <a:ext cx="2144417" cy="532338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1" name="직각 삼각형 40"/>
          <p:cNvSpPr/>
          <p:nvPr/>
        </p:nvSpPr>
        <p:spPr>
          <a:xfrm>
            <a:off x="3315248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2" name="직각 삼각형 41"/>
          <p:cNvSpPr/>
          <p:nvPr/>
        </p:nvSpPr>
        <p:spPr>
          <a:xfrm flipH="1">
            <a:off x="1061627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3" name="TextBox 42"/>
          <p:cNvSpPr txBox="1"/>
          <p:nvPr/>
        </p:nvSpPr>
        <p:spPr>
          <a:xfrm>
            <a:off x="1151013" y="1262176"/>
            <a:ext cx="2184052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17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환전신청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7669" y="860326"/>
            <a:ext cx="2417049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5223458" y="865823"/>
            <a:ext cx="2953682" cy="3354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a:rPr>
              <a:t>페이지 상단에 환전신청 클릭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828" y="1669182"/>
            <a:ext cx="4070634" cy="331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4760247" y="5293358"/>
            <a:ext cx="4062383" cy="581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이름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계좌번호 를 입력하고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환전신청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관리자에게 정보가 넘어가서 검토 후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입금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70166" y="1669182"/>
            <a:ext cx="4184175" cy="331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212433" y="5416469"/>
            <a:ext cx="2128494" cy="3354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환전할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금액을 입력 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3586257" y="5416469"/>
            <a:ext cx="987901" cy="3354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4898610" y="950483"/>
            <a:ext cx="311354" cy="5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02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개발일정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8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4" name="OTLSHAPE_T_1d934f288dc946da9fae92851d3b68d0_RightVerticalConnector1"/>
          <p:cNvCxnSpPr>
            <a:endCxn id="252" idx="3"/>
          </p:cNvCxnSpPr>
          <p:nvPr>
            <p:custDataLst>
              <p:tags r:id="rId1"/>
            </p:custDataLst>
          </p:nvPr>
        </p:nvCxnSpPr>
        <p:spPr>
          <a:xfrm>
            <a:off x="7718056" y="2668901"/>
            <a:ext cx="0" cy="2119589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OTLSHAPE_T_1d934f288dc946da9fae92851d3b68d0_LeftVerticalConnector1"/>
          <p:cNvCxnSpPr/>
          <p:nvPr>
            <p:custDataLst>
              <p:tags r:id="rId2"/>
            </p:custDataLst>
          </p:nvPr>
        </p:nvCxnSpPr>
        <p:spPr>
          <a:xfrm>
            <a:off x="7358602" y="2690622"/>
            <a:ext cx="0" cy="209786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OTLSHAPE_T_7569a04c23ea425995814533dff6eed8_RightVerticalConnector1"/>
          <p:cNvCxnSpPr/>
          <p:nvPr>
            <p:custDataLst>
              <p:tags r:id="rId3"/>
            </p:custDataLst>
          </p:nvPr>
        </p:nvCxnSpPr>
        <p:spPr>
          <a:xfrm flipH="1" flipV="1">
            <a:off x="7277787" y="2654301"/>
            <a:ext cx="11276" cy="1867489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OTLSHAPE_T_7569a04c23ea425995814533dff6eed8_LeftVerticalConnector3"/>
          <p:cNvCxnSpPr/>
          <p:nvPr>
            <p:custDataLst>
              <p:tags r:id="rId4"/>
            </p:custDataLst>
          </p:nvPr>
        </p:nvCxnSpPr>
        <p:spPr>
          <a:xfrm>
            <a:off x="6516598" y="4212401"/>
            <a:ext cx="0" cy="875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OTLSHAPE_T_7569a04c23ea425995814533dff6eed8_LeftVerticalConnector1"/>
          <p:cNvCxnSpPr>
            <a:endCxn id="249" idx="1"/>
          </p:cNvCxnSpPr>
          <p:nvPr>
            <p:custDataLst>
              <p:tags r:id="rId5"/>
            </p:custDataLst>
          </p:nvPr>
        </p:nvCxnSpPr>
        <p:spPr>
          <a:xfrm>
            <a:off x="6514567" y="2690622"/>
            <a:ext cx="11348" cy="183116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OTLSHAPE_T_8d659764acae497292876140ecdabf9e_RightVerticalConnector2"/>
          <p:cNvCxnSpPr>
            <a:endCxn id="247" idx="3"/>
          </p:cNvCxnSpPr>
          <p:nvPr>
            <p:custDataLst>
              <p:tags r:id="rId6"/>
            </p:custDataLst>
          </p:nvPr>
        </p:nvCxnSpPr>
        <p:spPr>
          <a:xfrm>
            <a:off x="6338185" y="4103412"/>
            <a:ext cx="1600" cy="897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OTLSHAPE_T_8d659764acae497292876140ecdabf9e_RightVerticalConnector1"/>
          <p:cNvCxnSpPr>
            <a:endCxn id="247" idx="3"/>
          </p:cNvCxnSpPr>
          <p:nvPr>
            <p:custDataLst>
              <p:tags r:id="rId7"/>
            </p:custDataLst>
          </p:nvPr>
        </p:nvCxnSpPr>
        <p:spPr>
          <a:xfrm>
            <a:off x="6338185" y="2654300"/>
            <a:ext cx="1600" cy="153890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OTLSHAPE_T_8d659764acae497292876140ecdabf9e_LeftVerticalConnector2"/>
          <p:cNvCxnSpPr>
            <a:endCxn id="247" idx="2"/>
          </p:cNvCxnSpPr>
          <p:nvPr>
            <p:custDataLst>
              <p:tags r:id="rId8"/>
            </p:custDataLst>
          </p:nvPr>
        </p:nvCxnSpPr>
        <p:spPr>
          <a:xfrm>
            <a:off x="6159771" y="4103412"/>
            <a:ext cx="87846" cy="191392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OTLSHAPE_T_8d659764acae497292876140ecdabf9e_LeftVerticalConnector1"/>
          <p:cNvCxnSpPr>
            <a:endCxn id="247" idx="1"/>
          </p:cNvCxnSpPr>
          <p:nvPr>
            <p:custDataLst>
              <p:tags r:id="rId9"/>
            </p:custDataLst>
          </p:nvPr>
        </p:nvCxnSpPr>
        <p:spPr>
          <a:xfrm flipH="1">
            <a:off x="6155450" y="2654300"/>
            <a:ext cx="4322" cy="153890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OTLSHAPE_T_08dc88680b324010be07ca00eb2b9726_RightVerticalConnector1"/>
          <p:cNvCxnSpPr>
            <a:endCxn id="245" idx="3"/>
          </p:cNvCxnSpPr>
          <p:nvPr>
            <p:custDataLst>
              <p:tags r:id="rId10"/>
            </p:custDataLst>
          </p:nvPr>
        </p:nvCxnSpPr>
        <p:spPr>
          <a:xfrm>
            <a:off x="5624508" y="2675265"/>
            <a:ext cx="3271" cy="1517939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OTLSHAPE_T_08dc88680b324010be07ca00eb2b9726_LeftVerticalConnector1"/>
          <p:cNvCxnSpPr>
            <a:endCxn id="245" idx="1"/>
          </p:cNvCxnSpPr>
          <p:nvPr>
            <p:custDataLst>
              <p:tags r:id="rId11"/>
            </p:custDataLst>
          </p:nvPr>
        </p:nvCxnSpPr>
        <p:spPr>
          <a:xfrm flipH="1">
            <a:off x="5443443" y="2654300"/>
            <a:ext cx="15547" cy="153890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OTLSHAPE_T_1833c69ab253497fae8271c325bc0a99_RightVerticalConnector1"/>
          <p:cNvCxnSpPr>
            <a:endCxn id="243" idx="3"/>
          </p:cNvCxnSpPr>
          <p:nvPr>
            <p:custDataLst>
              <p:tags r:id="rId12"/>
            </p:custDataLst>
          </p:nvPr>
        </p:nvCxnSpPr>
        <p:spPr>
          <a:xfrm>
            <a:off x="4554052" y="2654300"/>
            <a:ext cx="7521" cy="153890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OTLSHAPE_T_1833c69ab253497fae8271c325bc0a99_LeftVerticalConnector1"/>
          <p:cNvCxnSpPr>
            <a:endCxn id="243" idx="1"/>
          </p:cNvCxnSpPr>
          <p:nvPr>
            <p:custDataLst>
              <p:tags r:id="rId13"/>
            </p:custDataLst>
          </p:nvPr>
        </p:nvCxnSpPr>
        <p:spPr>
          <a:xfrm>
            <a:off x="4375638" y="2654300"/>
            <a:ext cx="1600" cy="153890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OTLSHAPE_T_9e6548af5b614cc3a6ee25019d12966a_RightVerticalConnector1"/>
          <p:cNvCxnSpPr/>
          <p:nvPr>
            <p:custDataLst>
              <p:tags r:id="rId14"/>
            </p:custDataLst>
          </p:nvPr>
        </p:nvCxnSpPr>
        <p:spPr>
          <a:xfrm flipV="1">
            <a:off x="5981358" y="2768600"/>
            <a:ext cx="0" cy="12700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OTLSHAPE_T_9e6548af5b614cc3a6ee25019d12966a_LeftVerticalConnector2"/>
          <p:cNvCxnSpPr>
            <a:endCxn id="240" idx="3"/>
          </p:cNvCxnSpPr>
          <p:nvPr>
            <p:custDataLst>
              <p:tags r:id="rId15"/>
            </p:custDataLst>
          </p:nvPr>
        </p:nvCxnSpPr>
        <p:spPr>
          <a:xfrm>
            <a:off x="3661677" y="3730196"/>
            <a:ext cx="7830" cy="46300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OTLSHAPE_T_9e6548af5b614cc3a6ee25019d12966a_LeftVerticalConnector1"/>
          <p:cNvCxnSpPr/>
          <p:nvPr>
            <p:custDataLst>
              <p:tags r:id="rId16"/>
            </p:custDataLst>
          </p:nvPr>
        </p:nvCxnSpPr>
        <p:spPr>
          <a:xfrm flipH="1">
            <a:off x="3658001" y="2768600"/>
            <a:ext cx="3984" cy="68732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OTLSHAPE_T_50fce99ca66a499e84eebcf0eeb6f599_LeftVerticalConnector1"/>
          <p:cNvCxnSpPr/>
          <p:nvPr>
            <p:custDataLst>
              <p:tags r:id="rId17"/>
            </p:custDataLst>
          </p:nvPr>
        </p:nvCxnSpPr>
        <p:spPr>
          <a:xfrm>
            <a:off x="3483572" y="2768600"/>
            <a:ext cx="5640" cy="688974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OTLSHAPE_T_dd367769939c4ed5a44d41c9393fd554_RightVerticalConnector2"/>
          <p:cNvCxnSpPr/>
          <p:nvPr>
            <p:custDataLst>
              <p:tags r:id="rId18"/>
            </p:custDataLst>
          </p:nvPr>
        </p:nvCxnSpPr>
        <p:spPr>
          <a:xfrm>
            <a:off x="3305158" y="3417612"/>
            <a:ext cx="0" cy="875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OTLSHAPE_T_dd367769939c4ed5a44d41c9393fd554_RightVerticalConnector1"/>
          <p:cNvCxnSpPr/>
          <p:nvPr>
            <p:custDataLst>
              <p:tags r:id="rId19"/>
            </p:custDataLst>
          </p:nvPr>
        </p:nvCxnSpPr>
        <p:spPr>
          <a:xfrm flipH="1">
            <a:off x="3305152" y="2768600"/>
            <a:ext cx="6" cy="726476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OTLSHAPE_T_dd367769939c4ed5a44d41c9393fd554_LeftVerticalConnector3"/>
          <p:cNvCxnSpPr/>
          <p:nvPr>
            <p:custDataLst>
              <p:tags r:id="rId20"/>
            </p:custDataLst>
          </p:nvPr>
        </p:nvCxnSpPr>
        <p:spPr>
          <a:xfrm>
            <a:off x="2591505" y="3417612"/>
            <a:ext cx="0" cy="875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OTLSHAPE_T_dd367769939c4ed5a44d41c9393fd554_LeftVerticalConnector2"/>
          <p:cNvCxnSpPr/>
          <p:nvPr>
            <p:custDataLst>
              <p:tags r:id="rId21"/>
            </p:custDataLst>
          </p:nvPr>
        </p:nvCxnSpPr>
        <p:spPr>
          <a:xfrm>
            <a:off x="2591505" y="3150913"/>
            <a:ext cx="0" cy="111675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OTLSHAPE_T_dd367769939c4ed5a44d41c9393fd554_LeftVerticalConnector1"/>
          <p:cNvCxnSpPr/>
          <p:nvPr>
            <p:custDataLst>
              <p:tags r:id="rId22"/>
            </p:custDataLst>
          </p:nvPr>
        </p:nvCxnSpPr>
        <p:spPr>
          <a:xfrm>
            <a:off x="2591505" y="2768600"/>
            <a:ext cx="0" cy="2272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OTLSHAPE_T_db7e08f768e44d7488dc83c7003150d9_RightVerticalConnector2"/>
          <p:cNvCxnSpPr/>
          <p:nvPr>
            <p:custDataLst>
              <p:tags r:id="rId23"/>
            </p:custDataLst>
          </p:nvPr>
        </p:nvCxnSpPr>
        <p:spPr>
          <a:xfrm>
            <a:off x="2413092" y="3150912"/>
            <a:ext cx="0" cy="875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OTLSHAPE_T_db7e08f768e44d7488dc83c7003150d9_RightVerticalConnector1"/>
          <p:cNvCxnSpPr/>
          <p:nvPr>
            <p:custDataLst>
              <p:tags r:id="rId24"/>
            </p:custDataLst>
          </p:nvPr>
        </p:nvCxnSpPr>
        <p:spPr>
          <a:xfrm>
            <a:off x="2413092" y="2768600"/>
            <a:ext cx="0" cy="2272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OTLSHAPE_T_db7e08f768e44d7488dc83c7003150d9_LeftVerticalConnector2"/>
          <p:cNvCxnSpPr/>
          <p:nvPr>
            <p:custDataLst>
              <p:tags r:id="rId25"/>
            </p:custDataLst>
          </p:nvPr>
        </p:nvCxnSpPr>
        <p:spPr>
          <a:xfrm>
            <a:off x="2234678" y="3150912"/>
            <a:ext cx="0" cy="875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OTLSHAPE_T_db7e08f768e44d7488dc83c7003150d9_LeftVerticalConnector1"/>
          <p:cNvCxnSpPr/>
          <p:nvPr>
            <p:custDataLst>
              <p:tags r:id="rId26"/>
            </p:custDataLst>
          </p:nvPr>
        </p:nvCxnSpPr>
        <p:spPr>
          <a:xfrm>
            <a:off x="2234678" y="2768600"/>
            <a:ext cx="0" cy="227288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OTLSHAPE_T_eea93c98e1134dd7b79e1383ef5796ab_RightVerticalConnector1"/>
          <p:cNvCxnSpPr/>
          <p:nvPr>
            <p:custDataLst>
              <p:tags r:id="rId27"/>
            </p:custDataLst>
          </p:nvPr>
        </p:nvCxnSpPr>
        <p:spPr>
          <a:xfrm flipV="1">
            <a:off x="2056265" y="2768600"/>
            <a:ext cx="0" cy="203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OTLSHAPE_T_eea93c98e1134dd7b79e1383ef5796ab_LeftVerticalConnector1"/>
          <p:cNvCxnSpPr/>
          <p:nvPr>
            <p:custDataLst>
              <p:tags r:id="rId28"/>
            </p:custDataLst>
          </p:nvPr>
        </p:nvCxnSpPr>
        <p:spPr>
          <a:xfrm flipV="1">
            <a:off x="1521025" y="2768600"/>
            <a:ext cx="0" cy="2032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OTLSHAPE_T_1d934f288dc946da9fae92851d3b68d0_HorizontalConnector1"/>
          <p:cNvCxnSpPr/>
          <p:nvPr>
            <p:custDataLst>
              <p:tags r:id="rId29"/>
            </p:custDataLst>
          </p:nvPr>
        </p:nvCxnSpPr>
        <p:spPr>
          <a:xfrm>
            <a:off x="1521025" y="4788490"/>
            <a:ext cx="6075369" cy="0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OTLSHAPE_T_7569a04c23ea425995814533dff6eed8_HorizontalConnector1"/>
          <p:cNvCxnSpPr/>
          <p:nvPr>
            <p:custDataLst>
              <p:tags r:id="rId30"/>
            </p:custDataLst>
          </p:nvPr>
        </p:nvCxnSpPr>
        <p:spPr>
          <a:xfrm>
            <a:off x="1488489" y="4508129"/>
            <a:ext cx="5037425" cy="13661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OTLSHAPE_T_8d659764acae497292876140ecdabf9e_HorizontalConnector1"/>
          <p:cNvCxnSpPr>
            <a:endCxn id="247" idx="1"/>
          </p:cNvCxnSpPr>
          <p:nvPr>
            <p:custDataLst>
              <p:tags r:id="rId31"/>
            </p:custDataLst>
          </p:nvPr>
        </p:nvCxnSpPr>
        <p:spPr>
          <a:xfrm>
            <a:off x="1332044" y="4193204"/>
            <a:ext cx="4823406" cy="0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OTLSHAPE_T_dd367769939c4ed5a44d41c9393fd554_HorizontalConnector1"/>
          <p:cNvCxnSpPr>
            <a:stCxn id="237" idx="3"/>
          </p:cNvCxnSpPr>
          <p:nvPr>
            <p:custDataLst>
              <p:tags r:id="rId32"/>
            </p:custDataLst>
          </p:nvPr>
        </p:nvCxnSpPr>
        <p:spPr>
          <a:xfrm flipV="1">
            <a:off x="1193889" y="3606800"/>
            <a:ext cx="1397616" cy="2996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OTLSHAPE_T_db7e08f768e44d7488dc83c7003150d9_HorizontalConnector1"/>
          <p:cNvCxnSpPr/>
          <p:nvPr>
            <p:custDataLst>
              <p:tags r:id="rId33"/>
            </p:custDataLst>
          </p:nvPr>
        </p:nvCxnSpPr>
        <p:spPr>
          <a:xfrm>
            <a:off x="1383926" y="3340100"/>
            <a:ext cx="850752" cy="0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OTLSHAPE_T_eea93c98e1134dd7b79e1383ef5796ab_HorizontalConnector1"/>
          <p:cNvCxnSpPr/>
          <p:nvPr>
            <p:custDataLst>
              <p:tags r:id="rId34"/>
            </p:custDataLst>
          </p:nvPr>
        </p:nvCxnSpPr>
        <p:spPr>
          <a:xfrm>
            <a:off x="1281292" y="3073400"/>
            <a:ext cx="268530" cy="0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OTLSHAPE_M_b351334179a04786be6dcbd6858b7829_Connector1"/>
          <p:cNvCxnSpPr/>
          <p:nvPr>
            <p:custDataLst>
              <p:tags r:id="rId35"/>
            </p:custDataLst>
          </p:nvPr>
        </p:nvCxnSpPr>
        <p:spPr>
          <a:xfrm>
            <a:off x="8130613" y="1965069"/>
            <a:ext cx="0" cy="442172"/>
          </a:xfrm>
          <a:prstGeom prst="line">
            <a:avLst/>
          </a:prstGeom>
          <a:ln w="9525" cap="flat" cmpd="sng" algn="ctr">
            <a:solidFill>
              <a:srgbClr val="C0504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OTLSHAPE_M_6751aba0a39848a29f0f0d61aa88f9c1_Connector1"/>
          <p:cNvCxnSpPr/>
          <p:nvPr>
            <p:custDataLst>
              <p:tags r:id="rId36"/>
            </p:custDataLst>
          </p:nvPr>
        </p:nvCxnSpPr>
        <p:spPr>
          <a:xfrm>
            <a:off x="6342793" y="1945428"/>
            <a:ext cx="0" cy="442172"/>
          </a:xfrm>
          <a:prstGeom prst="line">
            <a:avLst/>
          </a:prstGeom>
          <a:ln w="9525" cap="flat" cmpd="sng" algn="ctr">
            <a:solidFill>
              <a:srgbClr val="C0504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OTLSHAPE_M_8cb8b14fe62043988a228659c0cd74b2_Connector1"/>
          <p:cNvCxnSpPr/>
          <p:nvPr>
            <p:custDataLst>
              <p:tags r:id="rId37"/>
            </p:custDataLst>
          </p:nvPr>
        </p:nvCxnSpPr>
        <p:spPr>
          <a:xfrm>
            <a:off x="4558660" y="1945428"/>
            <a:ext cx="0" cy="442172"/>
          </a:xfrm>
          <a:prstGeom prst="line">
            <a:avLst/>
          </a:prstGeom>
          <a:ln w="9525" cap="flat" cmpd="sng" algn="ctr">
            <a:solidFill>
              <a:srgbClr val="C0504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OTLSHAPE_M_b5eb05fd275e405aa737c6c8c8940500_Connector1"/>
          <p:cNvCxnSpPr>
            <a:stCxn id="216" idx="0"/>
          </p:cNvCxnSpPr>
          <p:nvPr>
            <p:custDataLst>
              <p:tags r:id="rId38"/>
            </p:custDataLst>
          </p:nvPr>
        </p:nvCxnSpPr>
        <p:spPr>
          <a:xfrm>
            <a:off x="2607019" y="1434993"/>
            <a:ext cx="0" cy="956799"/>
          </a:xfrm>
          <a:prstGeom prst="line">
            <a:avLst/>
          </a:prstGeom>
          <a:ln w="9525" cap="flat" cmpd="sng" algn="ctr">
            <a:solidFill>
              <a:srgbClr val="C0504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OTLSHAPE_M_b8b315a480864f30970dadd47cb7a76a_Connector1"/>
          <p:cNvCxnSpPr>
            <a:stCxn id="213" idx="0"/>
          </p:cNvCxnSpPr>
          <p:nvPr>
            <p:custDataLst>
              <p:tags r:id="rId39"/>
            </p:custDataLst>
          </p:nvPr>
        </p:nvCxnSpPr>
        <p:spPr>
          <a:xfrm>
            <a:off x="1524543" y="1796936"/>
            <a:ext cx="1091" cy="590664"/>
          </a:xfrm>
          <a:prstGeom prst="line">
            <a:avLst/>
          </a:prstGeom>
          <a:ln w="9525" cap="flat" cmpd="sng" algn="ctr">
            <a:solidFill>
              <a:srgbClr val="1F497D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OTLSHAPE_TB_00000000000000000000000000000000_LeftEndCaps"/>
          <p:cNvSpPr txBox="1"/>
          <p:nvPr>
            <p:custDataLst>
              <p:tags r:id="rId40"/>
            </p:custDataLst>
          </p:nvPr>
        </p:nvSpPr>
        <p:spPr>
          <a:xfrm>
            <a:off x="607230" y="2433791"/>
            <a:ext cx="451037" cy="2616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 smtClean="0">
                <a:solidFill>
                  <a:srgbClr val="C0504D"/>
                </a:solidFill>
                <a:latin typeface="Calibri" panose="020F0502020204030204" pitchFamily="34" charset="0"/>
              </a:rPr>
              <a:t>2015</a:t>
            </a:r>
            <a:endParaRPr lang="ko-KR" altLang="en-US" b="1" spc="-38" dirty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95" name="OTLSHAPE_TB_00000000000000000000000000000000_RightEndCaps"/>
          <p:cNvSpPr txBox="1"/>
          <p:nvPr>
            <p:custDataLst>
              <p:tags r:id="rId41"/>
            </p:custDataLst>
          </p:nvPr>
        </p:nvSpPr>
        <p:spPr>
          <a:xfrm>
            <a:off x="8472934" y="2447294"/>
            <a:ext cx="493712" cy="26161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b="1" spc="-38" dirty="0" smtClean="0">
                <a:solidFill>
                  <a:srgbClr val="C0504D"/>
                </a:solidFill>
                <a:latin typeface="Calibri" panose="020F0502020204030204" pitchFamily="34" charset="0"/>
              </a:rPr>
              <a:t>2015</a:t>
            </a:r>
            <a:endParaRPr lang="ko-KR" altLang="en-US" b="1" spc="-38" dirty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196" name="OTLSHAPE_TB_00000000000000000000000000000000_ScaleContainer"/>
          <p:cNvSpPr/>
          <p:nvPr>
            <p:custDataLst>
              <p:tags r:id="rId42"/>
            </p:custDataLst>
          </p:nvPr>
        </p:nvSpPr>
        <p:spPr>
          <a:xfrm>
            <a:off x="1164198" y="2387600"/>
            <a:ext cx="7127709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" name="OTLSHAPE_TB_00000000000000000000000000000000_ElapsedTime"/>
          <p:cNvSpPr/>
          <p:nvPr>
            <p:custDataLst>
              <p:tags r:id="rId43"/>
            </p:custDataLst>
          </p:nvPr>
        </p:nvSpPr>
        <p:spPr>
          <a:xfrm>
            <a:off x="1164197" y="2387600"/>
            <a:ext cx="6966416" cy="92578"/>
          </a:xfrm>
          <a:prstGeom prst="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8" name="OTLSHAPE_TB_00000000000000000000000000000000_TodayMarkerShape"/>
          <p:cNvSpPr/>
          <p:nvPr>
            <p:custDataLst>
              <p:tags r:id="rId44"/>
            </p:custDataLst>
          </p:nvPr>
        </p:nvSpPr>
        <p:spPr>
          <a:xfrm flipV="1">
            <a:off x="2549520" y="2276558"/>
            <a:ext cx="82951" cy="127000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OTLSHAPE_TB_00000000000000000000000000000000_TodayMarkerText"/>
          <p:cNvSpPr txBox="1"/>
          <p:nvPr>
            <p:custDataLst>
              <p:tags r:id="rId45"/>
            </p:custDataLst>
          </p:nvPr>
        </p:nvSpPr>
        <p:spPr>
          <a:xfrm>
            <a:off x="7718055" y="2173238"/>
            <a:ext cx="564611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26" dirty="0" smtClean="0">
                <a:solidFill>
                  <a:schemeClr val="accent6"/>
                </a:solidFill>
                <a:latin typeface="Calibri" panose="020F0502020204030204" pitchFamily="34" charset="0"/>
              </a:rPr>
              <a:t>TODAY</a:t>
            </a:r>
            <a:endParaRPr lang="ko-KR" altLang="en-US" sz="1400" b="1" spc="-26" dirty="0">
              <a:solidFill>
                <a:schemeClr val="accent6"/>
              </a:solidFill>
              <a:latin typeface="Calibri" panose="020F0502020204030204" pitchFamily="34" charset="0"/>
            </a:endParaRPr>
          </a:p>
        </p:txBody>
      </p:sp>
      <p:sp>
        <p:nvSpPr>
          <p:cNvPr id="200" name="OTLSHAPE_TB_00000000000000000000000000000000_TimescaleInterval1"/>
          <p:cNvSpPr txBox="1"/>
          <p:nvPr>
            <p:custDataLst>
              <p:tags r:id="rId46"/>
            </p:custDataLst>
          </p:nvPr>
        </p:nvSpPr>
        <p:spPr>
          <a:xfrm>
            <a:off x="1210282" y="2485073"/>
            <a:ext cx="193552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200" spc="-22" smtClean="0">
                <a:solidFill>
                  <a:schemeClr val="lt1"/>
                </a:solidFill>
                <a:latin typeface="Calibri" panose="020F0502020204030204" pitchFamily="34" charset="0"/>
              </a:rPr>
              <a:t>주 </a:t>
            </a:r>
            <a:r>
              <a:rPr lang="en-US" altLang="ko-KR" sz="1200" spc="-22" smtClean="0">
                <a:solidFill>
                  <a:schemeClr val="lt1"/>
                </a:solidFill>
                <a:latin typeface="Calibri" panose="020F0502020204030204" pitchFamily="34" charset="0"/>
              </a:rPr>
              <a:t>1</a:t>
            </a:r>
            <a:endParaRPr lang="ko-KR" altLang="en-US" sz="1200" spc="-22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1" name="OTLSHAPE_TB_00000000000000000000000000000000_Separator1"/>
          <p:cNvCxnSpPr/>
          <p:nvPr>
            <p:custDataLst>
              <p:tags r:id="rId47"/>
            </p:custDataLst>
          </p:nvPr>
        </p:nvCxnSpPr>
        <p:spPr>
          <a:xfrm>
            <a:off x="2413089" y="24765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TLSHAPE_TB_00000000000000000000000000000000_TimescaleInterval2"/>
          <p:cNvSpPr txBox="1"/>
          <p:nvPr>
            <p:custDataLst>
              <p:tags r:id="rId48"/>
            </p:custDataLst>
          </p:nvPr>
        </p:nvSpPr>
        <p:spPr>
          <a:xfrm>
            <a:off x="2459175" y="2485073"/>
            <a:ext cx="64517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altLang="ko-KR" sz="1200" spc="-26" smtClean="0">
                <a:solidFill>
                  <a:schemeClr val="lt1"/>
                </a:solidFill>
                <a:latin typeface="Calibri" panose="020F0502020204030204" pitchFamily="34" charset="0"/>
              </a:rPr>
              <a:t>2</a:t>
            </a:r>
            <a:endParaRPr lang="ko-KR" altLang="en-US" sz="1200" spc="-2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3" name="OTLSHAPE_TB_00000000000000000000000000000000_Separator2"/>
          <p:cNvCxnSpPr/>
          <p:nvPr>
            <p:custDataLst>
              <p:tags r:id="rId49"/>
            </p:custDataLst>
          </p:nvPr>
        </p:nvCxnSpPr>
        <p:spPr>
          <a:xfrm>
            <a:off x="3661983" y="24765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TLSHAPE_TB_00000000000000000000000000000000_TimescaleInterval3"/>
          <p:cNvSpPr txBox="1"/>
          <p:nvPr>
            <p:custDataLst>
              <p:tags r:id="rId50"/>
            </p:custDataLst>
          </p:nvPr>
        </p:nvSpPr>
        <p:spPr>
          <a:xfrm>
            <a:off x="3708069" y="2485073"/>
            <a:ext cx="64517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altLang="ko-KR" sz="1200" spc="-26" smtClean="0">
                <a:solidFill>
                  <a:schemeClr val="lt1"/>
                </a:solidFill>
                <a:latin typeface="Calibri" panose="020F0502020204030204" pitchFamily="34" charset="0"/>
              </a:rPr>
              <a:t>3</a:t>
            </a:r>
            <a:endParaRPr lang="ko-KR" altLang="en-US" sz="1200" spc="-2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5" name="OTLSHAPE_TB_00000000000000000000000000000000_Separator3"/>
          <p:cNvCxnSpPr/>
          <p:nvPr>
            <p:custDataLst>
              <p:tags r:id="rId51"/>
            </p:custDataLst>
          </p:nvPr>
        </p:nvCxnSpPr>
        <p:spPr>
          <a:xfrm>
            <a:off x="4910876" y="24765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OTLSHAPE_TB_00000000000000000000000000000000_TimescaleInterval4"/>
          <p:cNvSpPr txBox="1"/>
          <p:nvPr>
            <p:custDataLst>
              <p:tags r:id="rId52"/>
            </p:custDataLst>
          </p:nvPr>
        </p:nvSpPr>
        <p:spPr>
          <a:xfrm>
            <a:off x="4956962" y="2485073"/>
            <a:ext cx="64517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altLang="ko-KR" sz="1200" spc="-26" smtClean="0">
                <a:solidFill>
                  <a:schemeClr val="lt1"/>
                </a:solidFill>
                <a:latin typeface="Calibri" panose="020F0502020204030204" pitchFamily="34" charset="0"/>
              </a:rPr>
              <a:t>4</a:t>
            </a:r>
            <a:endParaRPr lang="ko-KR" altLang="en-US" sz="1200" spc="-2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7" name="OTLSHAPE_TB_00000000000000000000000000000000_Separator4"/>
          <p:cNvCxnSpPr/>
          <p:nvPr>
            <p:custDataLst>
              <p:tags r:id="rId53"/>
            </p:custDataLst>
          </p:nvPr>
        </p:nvCxnSpPr>
        <p:spPr>
          <a:xfrm>
            <a:off x="6159769" y="24765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TLSHAPE_TB_00000000000000000000000000000000_TimescaleInterval5"/>
          <p:cNvSpPr txBox="1"/>
          <p:nvPr>
            <p:custDataLst>
              <p:tags r:id="rId54"/>
            </p:custDataLst>
          </p:nvPr>
        </p:nvSpPr>
        <p:spPr>
          <a:xfrm>
            <a:off x="6205855" y="2485073"/>
            <a:ext cx="64517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altLang="ko-KR" sz="1200" spc="-26" smtClean="0">
                <a:solidFill>
                  <a:schemeClr val="lt1"/>
                </a:solidFill>
                <a:latin typeface="Calibri" panose="020F0502020204030204" pitchFamily="34" charset="0"/>
              </a:rPr>
              <a:t>5</a:t>
            </a:r>
            <a:endParaRPr lang="ko-KR" altLang="en-US" sz="1200" spc="-2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209" name="OTLSHAPE_TB_00000000000000000000000000000000_Separator5"/>
          <p:cNvCxnSpPr/>
          <p:nvPr>
            <p:custDataLst>
              <p:tags r:id="rId55"/>
            </p:custDataLst>
          </p:nvPr>
        </p:nvCxnSpPr>
        <p:spPr>
          <a:xfrm>
            <a:off x="7408663" y="24765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TLSHAPE_TB_00000000000000000000000000000000_TimescaleInterval6"/>
          <p:cNvSpPr txBox="1"/>
          <p:nvPr>
            <p:custDataLst>
              <p:tags r:id="rId56"/>
            </p:custDataLst>
          </p:nvPr>
        </p:nvSpPr>
        <p:spPr>
          <a:xfrm>
            <a:off x="7454749" y="2485073"/>
            <a:ext cx="64517" cy="18605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altLang="ko-KR" sz="1200" spc="-26" smtClean="0">
                <a:solidFill>
                  <a:schemeClr val="lt1"/>
                </a:solidFill>
                <a:latin typeface="Calibri" panose="020F0502020204030204" pitchFamily="34" charset="0"/>
              </a:rPr>
              <a:t>6</a:t>
            </a:r>
            <a:endParaRPr lang="ko-KR" altLang="en-US" sz="1200" spc="-26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211" name="OTLSHAPE_M_b8b315a480864f30970dadd47cb7a76a_Title"/>
          <p:cNvSpPr txBox="1"/>
          <p:nvPr>
            <p:custDataLst>
              <p:tags r:id="rId57"/>
            </p:custDataLst>
          </p:nvPr>
        </p:nvSpPr>
        <p:spPr>
          <a:xfrm>
            <a:off x="1252495" y="1474371"/>
            <a:ext cx="120247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400" b="1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프로젝트 시작</a:t>
            </a:r>
            <a:endParaRPr lang="ko-KR" altLang="en-US" sz="1400" b="1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2" name="OTLSHAPE_M_b8b315a480864f30970dadd47cb7a76a_Date"/>
          <p:cNvSpPr txBox="1"/>
          <p:nvPr>
            <p:custDataLst>
              <p:tags r:id="rId58"/>
            </p:custDataLst>
          </p:nvPr>
        </p:nvSpPr>
        <p:spPr>
          <a:xfrm>
            <a:off x="1689712" y="1744978"/>
            <a:ext cx="575612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6/23</a:t>
            </a:r>
            <a:endParaRPr lang="ko-KR" altLang="en-US" sz="1100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3" name="OTLSHAPE_M_b8b315a480864f30970dadd47cb7a76a_Shape"/>
          <p:cNvSpPr/>
          <p:nvPr>
            <p:custDataLst>
              <p:tags r:id="rId59"/>
            </p:custDataLst>
          </p:nvPr>
        </p:nvSpPr>
        <p:spPr>
          <a:xfrm rot="16200000">
            <a:off x="1501902" y="1737027"/>
            <a:ext cx="165100" cy="119818"/>
          </a:xfrm>
          <a:prstGeom prst="flowChartMerge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OTLSHAPE_M_b5eb05fd275e405aa737c6c8c8940500_Title"/>
          <p:cNvSpPr txBox="1"/>
          <p:nvPr>
            <p:custDataLst>
              <p:tags r:id="rId60"/>
            </p:custDataLst>
          </p:nvPr>
        </p:nvSpPr>
        <p:spPr>
          <a:xfrm>
            <a:off x="2782941" y="1267713"/>
            <a:ext cx="786737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ko-KR" altLang="en-US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차 발표</a:t>
            </a:r>
          </a:p>
        </p:txBody>
      </p:sp>
      <p:sp>
        <p:nvSpPr>
          <p:cNvPr id="215" name="OTLSHAPE_M_b5eb05fd275e405aa737c6c8c8940500_Date"/>
          <p:cNvSpPr txBox="1"/>
          <p:nvPr>
            <p:custDataLst>
              <p:tags r:id="rId61"/>
            </p:custDataLst>
          </p:nvPr>
        </p:nvSpPr>
        <p:spPr>
          <a:xfrm>
            <a:off x="2887755" y="1517255"/>
            <a:ext cx="405538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000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6/29</a:t>
            </a:r>
            <a:endParaRPr lang="ko-KR" altLang="en-US" sz="1000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6" name="OTLSHAPE_M_b5eb05fd275e405aa737c6c8c8940500_Shape"/>
          <p:cNvSpPr/>
          <p:nvPr>
            <p:custDataLst>
              <p:tags r:id="rId62"/>
            </p:custDataLst>
          </p:nvPr>
        </p:nvSpPr>
        <p:spPr>
          <a:xfrm rot="16200000">
            <a:off x="2584378" y="1375084"/>
            <a:ext cx="165100" cy="119818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OTLSHAPE_M_8cb8b14fe62043988a228659c0cd74b2_Title"/>
          <p:cNvSpPr txBox="1"/>
          <p:nvPr>
            <p:custDataLst>
              <p:tags r:id="rId63"/>
            </p:custDataLst>
          </p:nvPr>
        </p:nvSpPr>
        <p:spPr>
          <a:xfrm>
            <a:off x="4600136" y="1732993"/>
            <a:ext cx="702747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ko-KR" altLang="en-US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차 발표</a:t>
            </a:r>
          </a:p>
        </p:txBody>
      </p:sp>
      <p:sp>
        <p:nvSpPr>
          <p:cNvPr id="218" name="OTLSHAPE_M_8cb8b14fe62043988a228659c0cd74b2_Date"/>
          <p:cNvSpPr txBox="1"/>
          <p:nvPr>
            <p:custDataLst>
              <p:tags r:id="rId64"/>
            </p:custDataLst>
          </p:nvPr>
        </p:nvSpPr>
        <p:spPr>
          <a:xfrm>
            <a:off x="4719953" y="2009549"/>
            <a:ext cx="536968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7/10</a:t>
            </a:r>
            <a:endParaRPr lang="ko-KR" altLang="en-US" sz="1100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19" name="OTLSHAPE_M_8cb8b14fe62043988a228659c0cd74b2_Shape"/>
          <p:cNvSpPr/>
          <p:nvPr>
            <p:custDataLst>
              <p:tags r:id="rId65"/>
            </p:custDataLst>
          </p:nvPr>
        </p:nvSpPr>
        <p:spPr>
          <a:xfrm rot="16200000">
            <a:off x="4536019" y="1968069"/>
            <a:ext cx="165100" cy="119818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0" name="OTLSHAPE_M_6751aba0a39848a29f0f0d61aa88f9c1_Title"/>
          <p:cNvSpPr txBox="1"/>
          <p:nvPr>
            <p:custDataLst>
              <p:tags r:id="rId66"/>
            </p:custDataLst>
          </p:nvPr>
        </p:nvSpPr>
        <p:spPr>
          <a:xfrm>
            <a:off x="6484850" y="1745974"/>
            <a:ext cx="698360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ko-KR" altLang="en-US" sz="1400" b="1" spc="-8" dirty="0">
                <a:solidFill>
                  <a:schemeClr val="bg1"/>
                </a:solidFill>
                <a:latin typeface="Calibri" panose="020F0502020204030204" pitchFamily="34" charset="0"/>
              </a:rPr>
              <a:t>차 발표</a:t>
            </a:r>
          </a:p>
        </p:txBody>
      </p:sp>
      <p:sp>
        <p:nvSpPr>
          <p:cNvPr id="221" name="OTLSHAPE_M_6751aba0a39848a29f0f0d61aa88f9c1_Date"/>
          <p:cNvSpPr txBox="1"/>
          <p:nvPr>
            <p:custDataLst>
              <p:tags r:id="rId67"/>
            </p:custDataLst>
          </p:nvPr>
        </p:nvSpPr>
        <p:spPr>
          <a:xfrm>
            <a:off x="6504087" y="2009549"/>
            <a:ext cx="440068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7/20</a:t>
            </a:r>
            <a:endParaRPr lang="ko-KR" altLang="en-US" sz="1100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2" name="OTLSHAPE_M_6751aba0a39848a29f0f0d61aa88f9c1_Shape"/>
          <p:cNvSpPr/>
          <p:nvPr>
            <p:custDataLst>
              <p:tags r:id="rId68"/>
            </p:custDataLst>
          </p:nvPr>
        </p:nvSpPr>
        <p:spPr>
          <a:xfrm rot="16200000">
            <a:off x="6320152" y="1968069"/>
            <a:ext cx="165100" cy="119818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OTLSHAPE_M_b351334179a04786be6dcbd6858b7829_Title"/>
          <p:cNvSpPr txBox="1"/>
          <p:nvPr>
            <p:custDataLst>
              <p:tags r:id="rId69"/>
            </p:custDataLst>
          </p:nvPr>
        </p:nvSpPr>
        <p:spPr>
          <a:xfrm>
            <a:off x="7925501" y="1721895"/>
            <a:ext cx="814491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ko-KR" altLang="en-US" sz="1400" b="1" spc="-10" dirty="0" smtClean="0">
                <a:solidFill>
                  <a:schemeClr val="bg1"/>
                </a:solidFill>
                <a:latin typeface="Calibri" panose="020F0502020204030204" pitchFamily="34" charset="0"/>
              </a:rPr>
              <a:t>최종 발표</a:t>
            </a:r>
            <a:endParaRPr lang="ko-KR" altLang="en-US" sz="1400" b="1" spc="-1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7" name="OTLSHAPE_M_b351334179a04786be6dcbd6858b7829_Date"/>
          <p:cNvSpPr txBox="1"/>
          <p:nvPr>
            <p:custDataLst>
              <p:tags r:id="rId70"/>
            </p:custDataLst>
          </p:nvPr>
        </p:nvSpPr>
        <p:spPr>
          <a:xfrm>
            <a:off x="8291906" y="2029189"/>
            <a:ext cx="580387" cy="169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100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7/27</a:t>
            </a:r>
            <a:endParaRPr lang="ko-KR" altLang="en-US" sz="1100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28" name="OTLSHAPE_M_b351334179a04786be6dcbd6858b7829_Shape"/>
          <p:cNvSpPr/>
          <p:nvPr>
            <p:custDataLst>
              <p:tags r:id="rId71"/>
            </p:custDataLst>
          </p:nvPr>
        </p:nvSpPr>
        <p:spPr>
          <a:xfrm rot="16200000">
            <a:off x="8107972" y="1987710"/>
            <a:ext cx="165100" cy="119818"/>
          </a:xfrm>
          <a:prstGeom prst="flowChartMerge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OTLSHAPE_T_eea93c98e1134dd7b79e1383ef5796ab_Shape"/>
          <p:cNvSpPr/>
          <p:nvPr>
            <p:custDataLst>
              <p:tags r:id="rId72"/>
            </p:custDataLst>
          </p:nvPr>
        </p:nvSpPr>
        <p:spPr>
          <a:xfrm>
            <a:off x="1521025" y="2971800"/>
            <a:ext cx="543789" cy="203200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OTLSHAPE_T_eea93c98e1134dd7b79e1383ef5796ab_JoinedDate"/>
          <p:cNvSpPr txBox="1"/>
          <p:nvPr>
            <p:custDataLst>
              <p:tags r:id="rId73"/>
            </p:custDataLst>
          </p:nvPr>
        </p:nvSpPr>
        <p:spPr>
          <a:xfrm>
            <a:off x="2093132" y="2965679"/>
            <a:ext cx="8755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6/23 - 6/26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1" name="OTLSHAPE_T_eea93c98e1134dd7b79e1383ef5796ab_Title"/>
          <p:cNvSpPr txBox="1"/>
          <p:nvPr>
            <p:custDataLst>
              <p:tags r:id="rId74"/>
            </p:custDataLst>
          </p:nvPr>
        </p:nvSpPr>
        <p:spPr>
          <a:xfrm>
            <a:off x="253679" y="2988140"/>
            <a:ext cx="918043" cy="18686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및 </a:t>
            </a:r>
            <a:r>
              <a:rPr lang="en-US" altLang="ko-KR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ko-KR" altLang="en-US" sz="1100" b="1" spc="-6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2" name="OTLSHAPE_T_db7e08f768e44d7488dc83c7003150d9_Shape"/>
          <p:cNvSpPr/>
          <p:nvPr>
            <p:custDataLst>
              <p:tags r:id="rId75"/>
            </p:custDataLst>
          </p:nvPr>
        </p:nvSpPr>
        <p:spPr>
          <a:xfrm>
            <a:off x="2234678" y="3238500"/>
            <a:ext cx="184335" cy="203200"/>
          </a:xfrm>
          <a:prstGeom prst="rect">
            <a:avLst/>
          </a:prstGeom>
          <a:solidFill>
            <a:srgbClr val="4F81B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3" name="OTLSHAPE_T_db7e08f768e44d7488dc83c7003150d9_JoinedDate"/>
          <p:cNvSpPr txBox="1"/>
          <p:nvPr>
            <p:custDataLst>
              <p:tags r:id="rId76"/>
            </p:custDataLst>
          </p:nvPr>
        </p:nvSpPr>
        <p:spPr>
          <a:xfrm>
            <a:off x="2449959" y="3232379"/>
            <a:ext cx="8755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6/27 - 6/28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4" name="OTLSHAPE_T_db7e08f768e44d7488dc83c7003150d9_Title"/>
          <p:cNvSpPr txBox="1"/>
          <p:nvPr>
            <p:custDataLst>
              <p:tags r:id="rId77"/>
            </p:custDataLst>
          </p:nvPr>
        </p:nvSpPr>
        <p:spPr>
          <a:xfrm>
            <a:off x="253678" y="3254840"/>
            <a:ext cx="1093381" cy="17897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문서화  </a:t>
            </a:r>
            <a:r>
              <a:rPr lang="en-US" altLang="ko-KR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PPT</a:t>
            </a:r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</a:t>
            </a:r>
            <a:endParaRPr lang="ko-KR" altLang="en-US" sz="1100" b="1" spc="-6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5" name="OTLSHAPE_T_dd367769939c4ed5a44d41c9393fd554_Shape"/>
          <p:cNvSpPr/>
          <p:nvPr>
            <p:custDataLst>
              <p:tags r:id="rId78"/>
            </p:custDataLst>
          </p:nvPr>
        </p:nvSpPr>
        <p:spPr>
          <a:xfrm>
            <a:off x="2591505" y="3505200"/>
            <a:ext cx="718908" cy="203200"/>
          </a:xfrm>
          <a:prstGeom prst="rect">
            <a:avLst/>
          </a:prstGeom>
          <a:solidFill>
            <a:srgbClr val="C0504D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6" name="OTLSHAPE_T_dd367769939c4ed5a44d41c9393fd554_JoinedDate"/>
          <p:cNvSpPr txBox="1"/>
          <p:nvPr>
            <p:custDataLst>
              <p:tags r:id="rId79"/>
            </p:custDataLst>
          </p:nvPr>
        </p:nvSpPr>
        <p:spPr>
          <a:xfrm>
            <a:off x="3350063" y="3482608"/>
            <a:ext cx="8202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6/29 - 7/3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37" name="OTLSHAPE_T_dd367769939c4ed5a44d41c9393fd554_Title"/>
          <p:cNvSpPr txBox="1"/>
          <p:nvPr>
            <p:custDataLst>
              <p:tags r:id="rId80"/>
            </p:custDataLst>
          </p:nvPr>
        </p:nvSpPr>
        <p:spPr>
          <a:xfrm>
            <a:off x="253679" y="3521540"/>
            <a:ext cx="940210" cy="17651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8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뷰페이지</a:t>
            </a:r>
            <a:r>
              <a:rPr lang="ko-KR" altLang="en-US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  <a:endParaRPr lang="ko-KR" altLang="en-US" sz="1100" b="1" spc="-8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8" name="OTLSHAPE_T_1833c69ab253497fae8271c325bc0a99_RightVerticalConnector2"/>
          <p:cNvCxnSpPr/>
          <p:nvPr>
            <p:custDataLst>
              <p:tags r:id="rId81"/>
            </p:custDataLst>
          </p:nvPr>
        </p:nvCxnSpPr>
        <p:spPr>
          <a:xfrm>
            <a:off x="4555651" y="4110654"/>
            <a:ext cx="0" cy="1651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OTLSHAPE_T_1833c69ab253497fae8271c325bc0a99_LeftVerticalConnector2"/>
          <p:cNvCxnSpPr/>
          <p:nvPr>
            <p:custDataLst>
              <p:tags r:id="rId82"/>
            </p:custDataLst>
          </p:nvPr>
        </p:nvCxnSpPr>
        <p:spPr>
          <a:xfrm>
            <a:off x="4377238" y="4110654"/>
            <a:ext cx="0" cy="165100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OTLSHAPE_T_50fce99ca66a499e84eebcf0eeb6f599_Shape"/>
          <p:cNvSpPr/>
          <p:nvPr>
            <p:custDataLst>
              <p:tags r:id="rId83"/>
            </p:custDataLst>
          </p:nvPr>
        </p:nvSpPr>
        <p:spPr>
          <a:xfrm>
            <a:off x="3485171" y="4091604"/>
            <a:ext cx="184335" cy="203200"/>
          </a:xfrm>
          <a:prstGeom prst="round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1" name="OTLSHAPE_T_50fce99ca66a499e84eebcf0eeb6f599_JoinedDate"/>
          <p:cNvSpPr txBox="1"/>
          <p:nvPr>
            <p:custDataLst>
              <p:tags r:id="rId84"/>
            </p:custDataLst>
          </p:nvPr>
        </p:nvSpPr>
        <p:spPr>
          <a:xfrm>
            <a:off x="3446984" y="4268679"/>
            <a:ext cx="260707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7/4</a:t>
            </a:r>
            <a:endParaRPr lang="ko-KR" altLang="en-US" sz="1400" b="1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2" name="OTLSHAPE_T_50fce99ca66a499e84eebcf0eeb6f599_Title"/>
          <p:cNvSpPr txBox="1"/>
          <p:nvPr>
            <p:custDataLst>
              <p:tags r:id="rId85"/>
            </p:custDataLst>
          </p:nvPr>
        </p:nvSpPr>
        <p:spPr>
          <a:xfrm>
            <a:off x="255278" y="4107945"/>
            <a:ext cx="877976" cy="16780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피드백 </a:t>
            </a:r>
            <a:r>
              <a:rPr lang="en-US" altLang="ko-KR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회의</a:t>
            </a:r>
            <a:endParaRPr lang="ko-KR" altLang="en-US" sz="1100" b="1" spc="-8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3" name="OTLSHAPE_T_1833c69ab253497fae8271c325bc0a99_Shape"/>
          <p:cNvSpPr/>
          <p:nvPr>
            <p:custDataLst>
              <p:tags r:id="rId86"/>
            </p:custDataLst>
          </p:nvPr>
        </p:nvSpPr>
        <p:spPr>
          <a:xfrm>
            <a:off x="4377238" y="4091604"/>
            <a:ext cx="184335" cy="203200"/>
          </a:xfrm>
          <a:prstGeom prst="round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4" name="OTLSHAPE_T_1833c69ab253497fae8271c325bc0a99_JoinedDate"/>
          <p:cNvSpPr txBox="1"/>
          <p:nvPr>
            <p:custDataLst>
              <p:tags r:id="rId87"/>
            </p:custDataLst>
          </p:nvPr>
        </p:nvSpPr>
        <p:spPr>
          <a:xfrm>
            <a:off x="4266172" y="4268679"/>
            <a:ext cx="359454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7/9</a:t>
            </a:r>
            <a:endParaRPr lang="ko-KR" altLang="en-US" sz="1400" b="1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5" name="OTLSHAPE_T_08dc88680b324010be07ca00eb2b9726_Shape"/>
          <p:cNvSpPr/>
          <p:nvPr>
            <p:custDataLst>
              <p:tags r:id="rId88"/>
            </p:custDataLst>
          </p:nvPr>
        </p:nvSpPr>
        <p:spPr>
          <a:xfrm>
            <a:off x="5443443" y="4091604"/>
            <a:ext cx="184335" cy="203200"/>
          </a:xfrm>
          <a:prstGeom prst="round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6" name="OTLSHAPE_T_08dc88680b324010be07ca00eb2b9726_JoinedDate"/>
          <p:cNvSpPr txBox="1"/>
          <p:nvPr>
            <p:custDataLst>
              <p:tags r:id="rId89"/>
            </p:custDataLst>
          </p:nvPr>
        </p:nvSpPr>
        <p:spPr>
          <a:xfrm>
            <a:off x="5265196" y="4268679"/>
            <a:ext cx="552949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7/15</a:t>
            </a:r>
            <a:endParaRPr lang="ko-KR" altLang="en-US" sz="1400" b="1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7" name="OTLSHAPE_T_8d659764acae497292876140ecdabf9e_Shape"/>
          <p:cNvSpPr/>
          <p:nvPr>
            <p:custDataLst>
              <p:tags r:id="rId90"/>
            </p:custDataLst>
          </p:nvPr>
        </p:nvSpPr>
        <p:spPr>
          <a:xfrm>
            <a:off x="6155450" y="4091604"/>
            <a:ext cx="184335" cy="203200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8" name="OTLSHAPE_T_8d659764acae497292876140ecdabf9e_JoinedDate"/>
          <p:cNvSpPr txBox="1"/>
          <p:nvPr>
            <p:custDataLst>
              <p:tags r:id="rId91"/>
            </p:custDataLst>
          </p:nvPr>
        </p:nvSpPr>
        <p:spPr>
          <a:xfrm>
            <a:off x="5945927" y="4268679"/>
            <a:ext cx="597354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8" dirty="0" smtClean="0">
                <a:solidFill>
                  <a:schemeClr val="bg1"/>
                </a:solidFill>
                <a:latin typeface="Calibri" panose="020F0502020204030204" pitchFamily="34" charset="0"/>
              </a:rPr>
              <a:t>7/19</a:t>
            </a:r>
            <a:endParaRPr lang="ko-KR" altLang="en-US" sz="1400" b="1" spc="-8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49" name="OTLSHAPE_T_7569a04c23ea425995814533dff6eed8_Shape"/>
          <p:cNvSpPr/>
          <p:nvPr>
            <p:custDataLst>
              <p:tags r:id="rId92"/>
            </p:custDataLst>
          </p:nvPr>
        </p:nvSpPr>
        <p:spPr>
          <a:xfrm>
            <a:off x="6525914" y="4420190"/>
            <a:ext cx="763149" cy="203200"/>
          </a:xfrm>
          <a:prstGeom prst="rect">
            <a:avLst/>
          </a:prstGeom>
          <a:solidFill>
            <a:srgbClr val="EA161E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0" name="OTLSHAPE_T_7569a04c23ea425995814533dff6eed8_JoinedDate"/>
          <p:cNvSpPr txBox="1"/>
          <p:nvPr>
            <p:custDataLst>
              <p:tags r:id="rId93"/>
            </p:custDataLst>
          </p:nvPr>
        </p:nvSpPr>
        <p:spPr>
          <a:xfrm>
            <a:off x="7358602" y="4387407"/>
            <a:ext cx="8755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7/21 - 7/23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1" name="OTLSHAPE_T_7569a04c23ea425995814533dff6eed8_Title"/>
          <p:cNvSpPr txBox="1"/>
          <p:nvPr>
            <p:custDataLst>
              <p:tags r:id="rId94"/>
            </p:custDataLst>
          </p:nvPr>
        </p:nvSpPr>
        <p:spPr>
          <a:xfrm>
            <a:off x="262995" y="4436530"/>
            <a:ext cx="1050712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4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1100" b="1" spc="-4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b="1" spc="-4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보완</a:t>
            </a:r>
            <a:endParaRPr lang="ko-KR" altLang="en-US" sz="1100" b="1" spc="-4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2" name="OTLSHAPE_T_1d934f288dc946da9fae92851d3b68d0_Shape"/>
          <p:cNvSpPr/>
          <p:nvPr>
            <p:custDataLst>
              <p:tags r:id="rId95"/>
            </p:custDataLst>
          </p:nvPr>
        </p:nvSpPr>
        <p:spPr>
          <a:xfrm>
            <a:off x="7358602" y="4686890"/>
            <a:ext cx="359454" cy="203200"/>
          </a:xfrm>
          <a:prstGeom prst="rect">
            <a:avLst/>
          </a:prstGeom>
          <a:solidFill>
            <a:srgbClr val="6F3198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OTLSHAPE_T_1d934f288dc946da9fae92851d3b68d0_JoinedDate"/>
          <p:cNvSpPr txBox="1"/>
          <p:nvPr>
            <p:custDataLst>
              <p:tags r:id="rId96"/>
            </p:custDataLst>
          </p:nvPr>
        </p:nvSpPr>
        <p:spPr>
          <a:xfrm>
            <a:off x="7808948" y="4703230"/>
            <a:ext cx="8755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7/24 - 7/26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4" name="OTLSHAPE_T_1d934f288dc946da9fae92851d3b68d0_Title"/>
          <p:cNvSpPr txBox="1"/>
          <p:nvPr>
            <p:custDataLst>
              <p:tags r:id="rId97"/>
            </p:custDataLst>
          </p:nvPr>
        </p:nvSpPr>
        <p:spPr>
          <a:xfrm>
            <a:off x="262994" y="4703230"/>
            <a:ext cx="1155925" cy="1541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테스트 </a:t>
            </a:r>
            <a:r>
              <a:rPr lang="en-US" altLang="ko-KR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100" b="1" spc="-6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디버깅</a:t>
            </a:r>
            <a:endParaRPr lang="ko-KR" altLang="en-US" sz="1100" b="1" spc="-6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5" name="OTLSHAPE_T_9e6548af5b614cc3a6ee25019d12966a_HorizontalConnector1"/>
          <p:cNvCxnSpPr/>
          <p:nvPr>
            <p:custDataLst>
              <p:tags r:id="rId98"/>
            </p:custDataLst>
          </p:nvPr>
        </p:nvCxnSpPr>
        <p:spPr>
          <a:xfrm>
            <a:off x="1436286" y="3887938"/>
            <a:ext cx="2225699" cy="1436"/>
          </a:xfrm>
          <a:prstGeom prst="line">
            <a:avLst/>
          </a:prstGeom>
          <a:ln w="19050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TLSHAPE_T_9e6548af5b614cc3a6ee25019d12966a_Shape"/>
          <p:cNvSpPr/>
          <p:nvPr>
            <p:custDataLst>
              <p:tags r:id="rId99"/>
            </p:custDataLst>
          </p:nvPr>
        </p:nvSpPr>
        <p:spPr>
          <a:xfrm>
            <a:off x="3661985" y="3787774"/>
            <a:ext cx="2322626" cy="203200"/>
          </a:xfrm>
          <a:prstGeom prst="rect">
            <a:avLst/>
          </a:prstGeom>
          <a:solidFill>
            <a:srgbClr val="1AAA42"/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OTLSHAPE_T_9e6548af5b614cc3a6ee25019d12966a_JoinedDate"/>
          <p:cNvSpPr txBox="1"/>
          <p:nvPr>
            <p:custDataLst>
              <p:tags r:id="rId100"/>
            </p:custDataLst>
          </p:nvPr>
        </p:nvSpPr>
        <p:spPr>
          <a:xfrm>
            <a:off x="6018225" y="3781653"/>
            <a:ext cx="820293" cy="2154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altLang="ko-KR" sz="1400" b="1" spc="-6" dirty="0" smtClean="0">
                <a:solidFill>
                  <a:schemeClr val="bg1"/>
                </a:solidFill>
                <a:latin typeface="Calibri" panose="020F0502020204030204" pitchFamily="34" charset="0"/>
              </a:rPr>
              <a:t>7/5 - 7/18</a:t>
            </a:r>
            <a:endParaRPr lang="ko-KR" altLang="en-US" sz="1400" b="1" spc="-6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58" name="OTLSHAPE_T_9e6548af5b614cc3a6ee25019d12966a_Title"/>
          <p:cNvSpPr txBox="1"/>
          <p:nvPr>
            <p:custDataLst>
              <p:tags r:id="rId101"/>
            </p:custDataLst>
          </p:nvPr>
        </p:nvSpPr>
        <p:spPr>
          <a:xfrm>
            <a:off x="253678" y="3804114"/>
            <a:ext cx="1165242" cy="1407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ko-KR" altLang="en-US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 </a:t>
            </a:r>
            <a:r>
              <a:rPr lang="en-US" altLang="ko-KR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sz="1100" b="1" spc="-8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</a:t>
            </a:r>
            <a:endParaRPr lang="ko-KR" altLang="en-US" sz="1100" b="1" spc="-8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59" name="OTLSHAPE_T_9e6548af5b614cc3a6ee25019d12966a_LeftVerticalConnector2"/>
          <p:cNvCxnSpPr>
            <a:endCxn id="240" idx="1"/>
          </p:cNvCxnSpPr>
          <p:nvPr>
            <p:custDataLst>
              <p:tags r:id="rId102"/>
            </p:custDataLst>
          </p:nvPr>
        </p:nvCxnSpPr>
        <p:spPr>
          <a:xfrm flipH="1">
            <a:off x="3485171" y="3730625"/>
            <a:ext cx="4412" cy="462579"/>
          </a:xfrm>
          <a:prstGeom prst="line">
            <a:avLst/>
          </a:prstGeom>
          <a:ln w="9525" cap="flat" cmpd="sng" algn="ctr">
            <a:solidFill>
              <a:srgbClr val="CCCCC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후기 작성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 rot="16200000" flipH="1">
            <a:off x="2697627" y="-1184477"/>
            <a:ext cx="3578061" cy="8609976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0" name="양쪽 모서리가 둥근 사각형 39"/>
          <p:cNvSpPr/>
          <p:nvPr/>
        </p:nvSpPr>
        <p:spPr>
          <a:xfrm rot="10800000">
            <a:off x="1170830" y="1165127"/>
            <a:ext cx="2144417" cy="532338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1" name="직각 삼각형 40"/>
          <p:cNvSpPr/>
          <p:nvPr/>
        </p:nvSpPr>
        <p:spPr>
          <a:xfrm>
            <a:off x="3315248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2" name="직각 삼각형 41"/>
          <p:cNvSpPr/>
          <p:nvPr/>
        </p:nvSpPr>
        <p:spPr>
          <a:xfrm flipH="1">
            <a:off x="1061627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3" name="TextBox 42"/>
          <p:cNvSpPr txBox="1"/>
          <p:nvPr/>
        </p:nvSpPr>
        <p:spPr>
          <a:xfrm>
            <a:off x="1151013" y="1262176"/>
            <a:ext cx="2184052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17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후기작성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862190" y="5088544"/>
            <a:ext cx="3929456" cy="581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작성이 완료되면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작성한 글을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확인 가능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자기자신 글만 삭제가능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endParaRPr lang="ko-KR" alt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4216" y="5088544"/>
            <a:ext cx="3002041" cy="5816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구매완료한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게시물에서만 작성이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가능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후기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1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회만 작성가능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t="28754" r="23502" b="26924"/>
          <a:stretch/>
        </p:blipFill>
        <p:spPr bwMode="auto">
          <a:xfrm>
            <a:off x="567203" y="1732664"/>
            <a:ext cx="4952607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38" y="2749302"/>
            <a:ext cx="3302502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69226" y="1732664"/>
            <a:ext cx="4613387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709111" y="421126"/>
            <a:ext cx="4117391" cy="260468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11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마이페이지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구매관리 </a:t>
            </a:r>
            <a:r>
              <a:rPr lang="en-US" altLang="ko-KR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– </a:t>
            </a:r>
            <a:r>
              <a:rPr lang="ko-KR" altLang="en-US" sz="111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구매완료한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11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게시글에서</a:t>
            </a:r>
            <a:r>
              <a:rPr lang="ko-KR" altLang="en-US" sz="111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작성가능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3673451" y="5242315"/>
            <a:ext cx="987901" cy="3354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3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713215" y="306060"/>
            <a:ext cx="666947" cy="4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1943" y="271414"/>
            <a:ext cx="746283" cy="446224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en-US" altLang="ko-KR" sz="232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05</a:t>
            </a:r>
            <a:endParaRPr lang="ko-KR" altLang="en-US" sz="232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798" y="363747"/>
            <a:ext cx="1696098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구조</a:t>
            </a:r>
            <a:r>
              <a:rPr lang="en-US" altLang="ko-KR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&amp;</a:t>
            </a:r>
            <a:r>
              <a:rPr lang="ko-KR" altLang="en-US" sz="17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38208" y="394524"/>
            <a:ext cx="1696098" cy="317599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8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최근 본 </a:t>
            </a:r>
            <a:r>
              <a:rPr lang="ko-KR" altLang="en-US" sz="1484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게시글</a:t>
            </a:r>
            <a:endParaRPr lang="ko-KR" altLang="en-US" sz="148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67036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 rot="16200000" flipH="1">
            <a:off x="524741" y="1373944"/>
            <a:ext cx="3434044" cy="3349118"/>
          </a:xfrm>
          <a:prstGeom prst="roundRect">
            <a:avLst>
              <a:gd name="adj" fmla="val 8987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15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0" name="양쪽 모서리가 둥근 사각형 39"/>
          <p:cNvSpPr/>
          <p:nvPr/>
        </p:nvSpPr>
        <p:spPr>
          <a:xfrm rot="10800000">
            <a:off x="1170830" y="1165127"/>
            <a:ext cx="2144417" cy="532338"/>
          </a:xfrm>
          <a:prstGeom prst="round2SameRect">
            <a:avLst>
              <a:gd name="adj1" fmla="val 39343"/>
              <a:gd name="adj2" fmla="val 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1" name="직각 삼각형 40"/>
          <p:cNvSpPr/>
          <p:nvPr/>
        </p:nvSpPr>
        <p:spPr>
          <a:xfrm>
            <a:off x="3315248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2" name="직각 삼각형 41"/>
          <p:cNvSpPr/>
          <p:nvPr/>
        </p:nvSpPr>
        <p:spPr>
          <a:xfrm flipH="1">
            <a:off x="1061627" y="1165127"/>
            <a:ext cx="109203" cy="166355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339" tIns="44170" rIns="88339" bIns="44170" rtlCol="0" anchor="ctr"/>
          <a:lstStyle/>
          <a:p>
            <a:pPr algn="ctr"/>
            <a:endParaRPr lang="ko-KR" altLang="en-US" sz="1577"/>
          </a:p>
        </p:txBody>
      </p:sp>
      <p:sp>
        <p:nvSpPr>
          <p:cNvPr id="43" name="TextBox 42"/>
          <p:cNvSpPr txBox="1"/>
          <p:nvPr/>
        </p:nvSpPr>
        <p:spPr>
          <a:xfrm>
            <a:off x="1151013" y="1262176"/>
            <a:ext cx="2184052" cy="360495"/>
          </a:xfrm>
          <a:prstGeom prst="rect">
            <a:avLst/>
          </a:prstGeom>
          <a:noFill/>
        </p:spPr>
        <p:txBody>
          <a:bodyPr wrap="square" lIns="88339" tIns="44170" rIns="88339" bIns="44170" rtlCol="0">
            <a:spAutoFit/>
          </a:bodyPr>
          <a:lstStyle/>
          <a:p>
            <a:pPr algn="ctr"/>
            <a:r>
              <a:rPr lang="ko-KR" altLang="en-US" sz="17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최근 본 게시물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040015" y="1453158"/>
            <a:ext cx="4782615" cy="44748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작성이 완료되면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작성한 글을 볼 수 있습니다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.</a:t>
            </a:r>
            <a:b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</a:b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자기자신 글만 삭제가능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&lt;!–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쿠키생성 코드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sym typeface="Wingdings" pitchFamily="2" charset="2"/>
              </a:rPr>
              <a:t>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request.setCharacterEncoding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("utf-8");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coo_no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Integer.parseInt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request.getParameter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("no"));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String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coo_title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=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request.getParameter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("title");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String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urls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 = "&lt;a 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href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='/board/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board_view.jsp?no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="+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coo_no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+"&amp;title="+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coo_title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+"'&gt;"+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coo_title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+"&lt;/a&gt;";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Cookie c = new Cookie(coo_no+"cookie",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URLEncoder.encode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(urls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,"utf-8"));</a:t>
            </a: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c.setPath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("/"); //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경로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c.setDomain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("kakao.cafe24.com"); //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도메인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c.setMaxAge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(36000); //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쿠키 유지시간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altLang="ko-KR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response.addCookie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(c); //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쿠키생성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&lt;!–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</a:rPr>
              <a:t>쿠키생성 끝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sym typeface="Wingdings" pitchFamily="2" charset="2"/>
              </a:rPr>
              <a:t>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  <a:p>
            <a:endParaRPr lang="ko-KR" altLang="en-US" sz="1299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51797" y="1067916"/>
            <a:ext cx="3367642" cy="3046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게시물 제목 </a:t>
            </a:r>
            <a:r>
              <a:rPr lang="ko-KR" altLang="en-US" sz="14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클릭시</a:t>
            </a:r>
            <a:r>
              <a:rPr lang="ko-KR" altLang="en-US" sz="1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해당 게시물로 이동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74" t="61329" r="1038" b="18283"/>
          <a:stretch/>
        </p:blipFill>
        <p:spPr bwMode="auto">
          <a:xfrm>
            <a:off x="764329" y="1957215"/>
            <a:ext cx="3057898" cy="247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62428" y="2500323"/>
            <a:ext cx="2462023" cy="331898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577" dirty="0"/>
              <a:t>게시물 제목 </a:t>
            </a:r>
            <a:r>
              <a:rPr lang="en-US" altLang="ko-KR" sz="1577" dirty="0"/>
              <a:t>1</a:t>
            </a:r>
            <a:endParaRPr lang="ko-KR" altLang="en-US" sz="1577" dirty="0"/>
          </a:p>
        </p:txBody>
      </p:sp>
      <p:sp>
        <p:nvSpPr>
          <p:cNvPr id="22" name="TextBox 21"/>
          <p:cNvSpPr txBox="1"/>
          <p:nvPr/>
        </p:nvSpPr>
        <p:spPr>
          <a:xfrm>
            <a:off x="954625" y="2827408"/>
            <a:ext cx="2462023" cy="331898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577" dirty="0"/>
              <a:t>게시물 제목 </a:t>
            </a:r>
            <a:r>
              <a:rPr lang="en-US" altLang="ko-KR" sz="1577" dirty="0"/>
              <a:t>2</a:t>
            </a:r>
            <a:endParaRPr lang="ko-KR" altLang="en-US" sz="1577" dirty="0"/>
          </a:p>
        </p:txBody>
      </p:sp>
      <p:sp>
        <p:nvSpPr>
          <p:cNvPr id="23" name="TextBox 22"/>
          <p:cNvSpPr txBox="1"/>
          <p:nvPr/>
        </p:nvSpPr>
        <p:spPr>
          <a:xfrm>
            <a:off x="954625" y="3109343"/>
            <a:ext cx="2462023" cy="331898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577" dirty="0"/>
              <a:t>게시물 제목 </a:t>
            </a:r>
            <a:r>
              <a:rPr lang="en-US" altLang="ko-KR" sz="1577" dirty="0"/>
              <a:t>3</a:t>
            </a:r>
            <a:endParaRPr lang="ko-KR" altLang="en-US" sz="1577" dirty="0"/>
          </a:p>
        </p:txBody>
      </p:sp>
      <p:sp>
        <p:nvSpPr>
          <p:cNvPr id="25" name="TextBox 24"/>
          <p:cNvSpPr txBox="1"/>
          <p:nvPr/>
        </p:nvSpPr>
        <p:spPr>
          <a:xfrm>
            <a:off x="954625" y="3397375"/>
            <a:ext cx="2462023" cy="331898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577" dirty="0"/>
              <a:t>게시물 제목 </a:t>
            </a:r>
            <a:r>
              <a:rPr lang="en-US" altLang="ko-KR" sz="1577" dirty="0"/>
              <a:t>4</a:t>
            </a:r>
            <a:endParaRPr lang="ko-KR" altLang="en-US" sz="1577" dirty="0"/>
          </a:p>
        </p:txBody>
      </p:sp>
      <p:sp>
        <p:nvSpPr>
          <p:cNvPr id="26" name="TextBox 25"/>
          <p:cNvSpPr txBox="1"/>
          <p:nvPr/>
        </p:nvSpPr>
        <p:spPr>
          <a:xfrm>
            <a:off x="954625" y="3685406"/>
            <a:ext cx="2462023" cy="474693"/>
          </a:xfrm>
          <a:prstGeom prst="rect">
            <a:avLst/>
          </a:prstGeom>
          <a:solidFill>
            <a:schemeClr val="bg1"/>
          </a:solidFill>
        </p:spPr>
        <p:txBody>
          <a:bodyPr wrap="square" lIns="88339" tIns="44170" rIns="88339" bIns="44170" rtlCol="0">
            <a:spAutoFit/>
          </a:bodyPr>
          <a:lstStyle/>
          <a:p>
            <a:r>
              <a:rPr lang="ko-KR" altLang="en-US" sz="1577" dirty="0"/>
              <a:t>게시물 제목 </a:t>
            </a:r>
            <a:r>
              <a:rPr lang="en-US" altLang="ko-KR" sz="1577" dirty="0"/>
              <a:t>5</a:t>
            </a:r>
          </a:p>
          <a:p>
            <a:endParaRPr lang="ko-KR" altLang="en-US" sz="928" dirty="0"/>
          </a:p>
        </p:txBody>
      </p:sp>
      <p:pic>
        <p:nvPicPr>
          <p:cNvPr id="2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8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65482" y="1095805"/>
            <a:ext cx="2328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시연 </a:t>
            </a:r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질문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</a:t>
            </a:r>
            <a:r>
              <a:rPr lang="en-US" altLang="ko-KR" sz="1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18" y="1984074"/>
            <a:ext cx="2768085" cy="27680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22" y="1797634"/>
            <a:ext cx="2855782" cy="28557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46" y="2504609"/>
            <a:ext cx="1539986" cy="15399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3" y="997171"/>
            <a:ext cx="701829" cy="70182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평행 사변형 10"/>
          <p:cNvSpPr/>
          <p:nvPr/>
        </p:nvSpPr>
        <p:spPr>
          <a:xfrm>
            <a:off x="2557934" y="-1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1885207"/>
            <a:ext cx="9004300" cy="17281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37854" y="2245246"/>
            <a:ext cx="5328592" cy="7078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4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88900" dist="50800" dir="2700000" algn="tl" rotWithShape="0">
                    <a:prstClr val="black">
                      <a:alpha val="47000"/>
                    </a:prstClr>
                  </a:outerShdw>
                </a:effectLst>
              </a:rPr>
              <a:t>Thank you</a:t>
            </a:r>
            <a:endParaRPr lang="ko-KR" altLang="en-US" sz="4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88900" dist="50800" dir="2700000" algn="tl" rotWithShape="0">
                  <a:prstClr val="black">
                    <a:alpha val="47000"/>
                  </a:prstClr>
                </a:outerShdw>
              </a:effectLst>
            </a:endParaRPr>
          </a:p>
        </p:txBody>
      </p:sp>
      <p:pic>
        <p:nvPicPr>
          <p:cNvPr id="6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6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03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업무분담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5373" y="1097474"/>
            <a:ext cx="29140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조원 역할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평행 사변형 46"/>
          <p:cNvSpPr/>
          <p:nvPr/>
        </p:nvSpPr>
        <p:spPr>
          <a:xfrm>
            <a:off x="541342" y="2036718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평행 사변형 48"/>
          <p:cNvSpPr/>
          <p:nvPr/>
        </p:nvSpPr>
        <p:spPr>
          <a:xfrm>
            <a:off x="3059983" y="2030624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평행 사변형 49"/>
          <p:cNvSpPr/>
          <p:nvPr/>
        </p:nvSpPr>
        <p:spPr>
          <a:xfrm>
            <a:off x="5578624" y="2024530"/>
            <a:ext cx="2883966" cy="2297921"/>
          </a:xfrm>
          <a:prstGeom prst="parallelogram">
            <a:avLst>
              <a:gd name="adj" fmla="val 23010"/>
            </a:avLst>
          </a:prstGeom>
          <a:pattFill prst="dkHorz">
            <a:fgClr>
              <a:srgbClr val="92D050"/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평행 사변형 51"/>
          <p:cNvSpPr/>
          <p:nvPr/>
        </p:nvSpPr>
        <p:spPr>
          <a:xfrm>
            <a:off x="669904" y="2160585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평행 사변형 81"/>
          <p:cNvSpPr/>
          <p:nvPr/>
        </p:nvSpPr>
        <p:spPr>
          <a:xfrm>
            <a:off x="3168923" y="2155119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평행 사변형 82"/>
          <p:cNvSpPr/>
          <p:nvPr/>
        </p:nvSpPr>
        <p:spPr>
          <a:xfrm>
            <a:off x="5696666" y="2149653"/>
            <a:ext cx="2647882" cy="2061118"/>
          </a:xfrm>
          <a:prstGeom prst="parallelogram">
            <a:avLst>
              <a:gd name="adj" fmla="val 2301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1116157" y="2286925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총괄</a:t>
            </a:r>
            <a:r>
              <a:rPr lang="en-US" altLang="ko-KR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디자인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57547" y="4399928"/>
            <a:ext cx="145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</a:t>
            </a:r>
            <a:r>
              <a:rPr lang="ko-KR" altLang="en-US" sz="28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기준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577827" y="4399928"/>
            <a:ext cx="130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용건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098107" y="4425658"/>
            <a:ext cx="135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</a:t>
            </a:r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수정</a:t>
            </a:r>
            <a:endParaRPr lang="ko-KR" altLang="en-US" sz="28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3169" y="2912754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후기등록 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41779" y="3534196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최근 본 글 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41509" y="2291312"/>
            <a:ext cx="2720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관리자 </a:t>
            </a: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페이지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8294" y="2291312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회원가입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09650" y="2912754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마이페이지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94238" y="3534196"/>
            <a:ext cx="2413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디자인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30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045766" y="2703382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거래기능구현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1710" y="3119839"/>
            <a:ext cx="2303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검색기능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1710" y="3536296"/>
            <a:ext cx="20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신고관리</a:t>
            </a:r>
            <a:endParaRPr lang="en-US" altLang="ko-KR" sz="2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818" y="4417712"/>
            <a:ext cx="487653" cy="487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98" y="4417712"/>
            <a:ext cx="487653" cy="48765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4" y="4417712"/>
            <a:ext cx="487653" cy="487653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5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구현한 기능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796014" y="1237134"/>
          <a:ext cx="7432552" cy="3627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905936"/>
                <a:gridCol w="4752528"/>
                <a:gridCol w="774088"/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페이지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구현한 기능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기타</a:t>
                      </a:r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관리자 페이지</a:t>
                      </a:r>
                      <a:endParaRPr lang="en-US" altLang="ko-KR" sz="14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회원관리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게시물관리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판매신청승인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환전신청 </a:t>
                      </a:r>
                      <a:endParaRPr lang="en-US" altLang="ko-KR" sz="14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신고내역관리</a:t>
                      </a:r>
                      <a:endParaRPr lang="en-US" altLang="ko-KR" sz="14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후기 페이지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87809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후기등록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후기삭제</a:t>
                      </a:r>
                      <a:endParaRPr lang="en-US" altLang="ko-KR" sz="14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최근 본 게시물</a:t>
                      </a:r>
                      <a:endParaRPr lang="en-US" altLang="ko-KR" sz="140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페이지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Cookie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사용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거래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 관련페이지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판매등록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구매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인수인계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| </a:t>
                      </a:r>
                      <a:r>
                        <a:rPr lang="ko-KR" altLang="en-US" sz="14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마일리지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적립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등급조정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검색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카테고리 분류 </a:t>
                      </a:r>
                      <a:r>
                        <a:rPr lang="en-US" altLang="ko-KR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검색기능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92D050"/>
                          </a:solidFill>
                        </a:rPr>
                        <a:t>회원관련 페이지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92D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로그인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회원가입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개인정보수정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탈퇴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신고내역 </a:t>
                      </a:r>
                      <a:endParaRPr lang="en-US" altLang="ko-KR" sz="1400" baseline="0" dirty="0" smtClean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판매자등록</a:t>
                      </a:r>
                      <a:r>
                        <a:rPr lang="ko-KR" altLang="en-US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 신청 </a:t>
                      </a:r>
                      <a:r>
                        <a:rPr lang="en-US" altLang="ko-KR" sz="1400" baseline="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| </a:t>
                      </a:r>
                      <a:r>
                        <a:rPr lang="ko-KR" altLang="en-US" sz="1400" baseline="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</a:rPr>
                        <a:t>즐겨찾기</a:t>
                      </a:r>
                      <a:endParaRPr lang="ko-KR" altLang="en-US" sz="14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" y="5197573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04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개발 개요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1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04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개발 개요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00268" y="1289397"/>
            <a:ext cx="463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>
                <a:solidFill>
                  <a:schemeClr val="bg1"/>
                </a:solidFill>
              </a:rPr>
              <a:t>Eclipse Java EE IDE for Web </a:t>
            </a:r>
            <a:r>
              <a:rPr lang="en-US" altLang="ko-KR" sz="1400" dirty="0" smtClean="0">
                <a:solidFill>
                  <a:schemeClr val="bg1"/>
                </a:solidFill>
              </a:rPr>
              <a:t>Developers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5686" y="1097474"/>
            <a:ext cx="720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Toll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541710" y="161884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1" r="8134" b="10933"/>
          <a:stretch/>
        </p:blipFill>
        <p:spPr bwMode="auto">
          <a:xfrm>
            <a:off x="2001201" y="1147187"/>
            <a:ext cx="484725" cy="45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00268" y="2077129"/>
            <a:ext cx="463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smtClean="0">
                <a:solidFill>
                  <a:schemeClr val="bg1"/>
                </a:solidFill>
              </a:rPr>
              <a:t>MySQL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840" y="1885206"/>
            <a:ext cx="21040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Database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525889" y="2406575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1" t="48556" r="34202" b="36955"/>
          <a:stretch/>
        </p:blipFill>
        <p:spPr bwMode="auto">
          <a:xfrm>
            <a:off x="2001201" y="1885206"/>
            <a:ext cx="484725" cy="52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616090" y="2869217"/>
            <a:ext cx="463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smtClean="0">
                <a:solidFill>
                  <a:schemeClr val="bg1"/>
                </a:solidFill>
              </a:rPr>
              <a:t>Windows 8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5686" y="2677294"/>
            <a:ext cx="6923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OS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41711" y="3198663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12" y="2707109"/>
            <a:ext cx="493736" cy="47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588371" y="3643992"/>
            <a:ext cx="4638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smtClean="0">
                <a:solidFill>
                  <a:schemeClr val="bg1"/>
                </a:solidFill>
              </a:rPr>
              <a:t>Apache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Tomact</a:t>
            </a:r>
            <a:r>
              <a:rPr lang="en-US" altLang="ko-KR" sz="1400" dirty="0" smtClean="0">
                <a:solidFill>
                  <a:schemeClr val="bg1"/>
                </a:solidFill>
              </a:rPr>
              <a:t> 8.0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5685" y="3452069"/>
            <a:ext cx="12130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Server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13992" y="3973438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70" y="3452070"/>
            <a:ext cx="504056" cy="52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2588372" y="4453393"/>
            <a:ext cx="5154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400" dirty="0" smtClean="0">
                <a:solidFill>
                  <a:schemeClr val="bg1"/>
                </a:solidFill>
              </a:rPr>
              <a:t>Java SE 1.7 , JSP , HTML5/CSS , JAVASCRIPT,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Jquery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>
                <a:solidFill>
                  <a:schemeClr val="bg1"/>
                </a:solidFill>
              </a:rPr>
              <a:t>A</a:t>
            </a:r>
            <a:r>
              <a:rPr lang="en-US" altLang="ko-KR" sz="1400" dirty="0" smtClean="0">
                <a:solidFill>
                  <a:schemeClr val="bg1"/>
                </a:solidFill>
              </a:rPr>
              <a:t>jax</a:t>
            </a:r>
            <a:endParaRPr lang="ko-KR" altLang="en-US" sz="1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1670" y="4261470"/>
            <a:ext cx="20162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Language</a:t>
            </a:r>
            <a:endParaRPr lang="ko-KR" altLang="en-US" sz="27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13993" y="4782839"/>
            <a:ext cx="786469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96" y="4284900"/>
            <a:ext cx="524138" cy="497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629942" y="394524"/>
            <a:ext cx="1800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</a:rPr>
              <a:t>개발환경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92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평행 사변형 42"/>
          <p:cNvSpPr/>
          <p:nvPr/>
        </p:nvSpPr>
        <p:spPr>
          <a:xfrm>
            <a:off x="2557934" y="0"/>
            <a:ext cx="6446366" cy="6357877"/>
          </a:xfrm>
          <a:prstGeom prst="parallelogram">
            <a:avLst>
              <a:gd name="adj" fmla="val 69285"/>
            </a:avLst>
          </a:prstGeom>
          <a:pattFill prst="dkHorz">
            <a:fgClr>
              <a:schemeClr val="tx2">
                <a:lumMod val="50000"/>
              </a:schemeClr>
            </a:fgClr>
            <a:bgClr>
              <a:schemeClr val="tx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 rot="16200000">
            <a:off x="501127" y="304737"/>
            <a:ext cx="666947" cy="457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73" y="271413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3758" y="36374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en-US" altLang="ko-KR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18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ko-KR" altLang="en-US" sz="18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9942" y="394524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92D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구조도</a:t>
            </a:r>
            <a:endParaRPr lang="ko-KR" alt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92D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57934" y="468999"/>
            <a:ext cx="0" cy="15882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3657767" y="748467"/>
            <a:ext cx="1717788" cy="911313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24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4516661" y="1618873"/>
            <a:ext cx="0" cy="45720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>
            <a:off x="2852516" y="2392968"/>
            <a:ext cx="970758" cy="15279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자유형 57"/>
          <p:cNvSpPr/>
          <p:nvPr/>
        </p:nvSpPr>
        <p:spPr>
          <a:xfrm>
            <a:off x="6377777" y="2007586"/>
            <a:ext cx="1717788" cy="642757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24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725266" y="2007586"/>
            <a:ext cx="2127250" cy="642757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관리자페이지</a:t>
            </a:r>
            <a:endParaRPr lang="ko-KR" altLang="en-US" sz="24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3755378" y="1897865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kern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6164323" y="854291"/>
            <a:ext cx="1522566" cy="862198"/>
          </a:xfrm>
          <a:custGeom>
            <a:avLst/>
            <a:gdLst>
              <a:gd name="connsiteX0" fmla="*/ 0 w 1522566"/>
              <a:gd name="connsiteY0" fmla="*/ 143703 h 862198"/>
              <a:gd name="connsiteX1" fmla="*/ 143703 w 1522566"/>
              <a:gd name="connsiteY1" fmla="*/ 0 h 862198"/>
              <a:gd name="connsiteX2" fmla="*/ 1378863 w 1522566"/>
              <a:gd name="connsiteY2" fmla="*/ 0 h 862198"/>
              <a:gd name="connsiteX3" fmla="*/ 1522566 w 1522566"/>
              <a:gd name="connsiteY3" fmla="*/ 143703 h 862198"/>
              <a:gd name="connsiteX4" fmla="*/ 1522566 w 1522566"/>
              <a:gd name="connsiteY4" fmla="*/ 718495 h 862198"/>
              <a:gd name="connsiteX5" fmla="*/ 1378863 w 1522566"/>
              <a:gd name="connsiteY5" fmla="*/ 862198 h 862198"/>
              <a:gd name="connsiteX6" fmla="*/ 143703 w 1522566"/>
              <a:gd name="connsiteY6" fmla="*/ 862198 h 862198"/>
              <a:gd name="connsiteX7" fmla="*/ 0 w 1522566"/>
              <a:gd name="connsiteY7" fmla="*/ 718495 h 862198"/>
              <a:gd name="connsiteX8" fmla="*/ 0 w 1522566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2566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378863" y="0"/>
                </a:lnTo>
                <a:cubicBezTo>
                  <a:pt x="1458228" y="0"/>
                  <a:pt x="1522566" y="64338"/>
                  <a:pt x="1522566" y="143703"/>
                </a:cubicBezTo>
                <a:lnTo>
                  <a:pt x="1522566" y="718495"/>
                </a:lnTo>
                <a:cubicBezTo>
                  <a:pt x="1522566" y="797860"/>
                  <a:pt x="1458228" y="862198"/>
                  <a:pt x="1378863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20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5366246" y="1223639"/>
            <a:ext cx="798077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endCxn id="60" idx="3"/>
          </p:cNvCxnSpPr>
          <p:nvPr/>
        </p:nvCxnSpPr>
        <p:spPr>
          <a:xfrm flipH="1">
            <a:off x="5277944" y="1525166"/>
            <a:ext cx="886380" cy="516402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자유형 64"/>
          <p:cNvSpPr/>
          <p:nvPr/>
        </p:nvSpPr>
        <p:spPr>
          <a:xfrm>
            <a:off x="3229594" y="3263486"/>
            <a:ext cx="2680521" cy="1222821"/>
          </a:xfrm>
          <a:custGeom>
            <a:avLst/>
            <a:gdLst>
              <a:gd name="connsiteX0" fmla="*/ 0 w 1944210"/>
              <a:gd name="connsiteY0" fmla="*/ 143703 h 862198"/>
              <a:gd name="connsiteX1" fmla="*/ 143703 w 1944210"/>
              <a:gd name="connsiteY1" fmla="*/ 0 h 862198"/>
              <a:gd name="connsiteX2" fmla="*/ 1800507 w 1944210"/>
              <a:gd name="connsiteY2" fmla="*/ 0 h 862198"/>
              <a:gd name="connsiteX3" fmla="*/ 1944210 w 1944210"/>
              <a:gd name="connsiteY3" fmla="*/ 143703 h 862198"/>
              <a:gd name="connsiteX4" fmla="*/ 1944210 w 1944210"/>
              <a:gd name="connsiteY4" fmla="*/ 718495 h 862198"/>
              <a:gd name="connsiteX5" fmla="*/ 1800507 w 1944210"/>
              <a:gd name="connsiteY5" fmla="*/ 862198 h 862198"/>
              <a:gd name="connsiteX6" fmla="*/ 143703 w 1944210"/>
              <a:gd name="connsiteY6" fmla="*/ 862198 h 862198"/>
              <a:gd name="connsiteX7" fmla="*/ 0 w 1944210"/>
              <a:gd name="connsiteY7" fmla="*/ 718495 h 862198"/>
              <a:gd name="connsiteX8" fmla="*/ 0 w 1944210"/>
              <a:gd name="connsiteY8" fmla="*/ 143703 h 86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44210" h="862198">
                <a:moveTo>
                  <a:pt x="0" y="143703"/>
                </a:moveTo>
                <a:cubicBezTo>
                  <a:pt x="0" y="64338"/>
                  <a:pt x="64338" y="0"/>
                  <a:pt x="143703" y="0"/>
                </a:cubicBezTo>
                <a:lnTo>
                  <a:pt x="1800507" y="0"/>
                </a:lnTo>
                <a:cubicBezTo>
                  <a:pt x="1879872" y="0"/>
                  <a:pt x="1944210" y="64338"/>
                  <a:pt x="1944210" y="143703"/>
                </a:cubicBezTo>
                <a:lnTo>
                  <a:pt x="1944210" y="718495"/>
                </a:lnTo>
                <a:cubicBezTo>
                  <a:pt x="1944210" y="797860"/>
                  <a:pt x="1879872" y="862198"/>
                  <a:pt x="1800507" y="862198"/>
                </a:cubicBezTo>
                <a:lnTo>
                  <a:pt x="143703" y="862198"/>
                </a:lnTo>
                <a:cubicBezTo>
                  <a:pt x="64338" y="862198"/>
                  <a:pt x="0" y="797860"/>
                  <a:pt x="0" y="718495"/>
                </a:cubicBezTo>
                <a:lnTo>
                  <a:pt x="0" y="14370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  <a:scene3d>
            <a:camera prst="perspectiveRelaxed" fov="0"/>
            <a:lightRig rig="balanced" dir="t"/>
          </a:scene3d>
          <a:sp3d extrusionH="127000" prstMaterial="matte">
            <a:bevelT h="12700"/>
          </a:sp3d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949" tIns="64949" rIns="64949" bIns="64949" numCol="1" spcCol="1270" anchor="ctr" anchorCtr="0">
            <a:noAutofit/>
            <a:flatTx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재능판매</a:t>
            </a:r>
            <a:r>
              <a:rPr lang="en-US" altLang="ko-KR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outerShdw blurRad="63500" dist="38100" dir="2700000" algn="tl" rotWithShape="0">
                    <a:prstClr val="black">
                      <a:alpha val="16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거래</a:t>
            </a:r>
            <a:endParaRPr lang="ko-KR" altLang="en-US" sz="2400" b="1" kern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effectLst>
                <a:outerShdw blurRad="63500" dist="38100" dir="2700000" algn="tl" rotWithShape="0">
                  <a:prstClr val="black">
                    <a:alpha val="16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7" name="직선 화살표 연결선 66"/>
          <p:cNvCxnSpPr/>
          <p:nvPr/>
        </p:nvCxnSpPr>
        <p:spPr>
          <a:xfrm>
            <a:off x="5277944" y="2392968"/>
            <a:ext cx="108905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사각형 설명선 16"/>
          <p:cNvSpPr/>
          <p:nvPr/>
        </p:nvSpPr>
        <p:spPr>
          <a:xfrm>
            <a:off x="371081" y="2906511"/>
            <a:ext cx="2541038" cy="1534727"/>
          </a:xfrm>
          <a:prstGeom prst="wedgeRoundRectCallout">
            <a:avLst>
              <a:gd name="adj1" fmla="val -10012"/>
              <a:gd name="adj2" fmla="val -6554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게시물 관리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등록 관리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환전관리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신고관리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모서리가 둥근 사각형 설명선 67"/>
          <p:cNvSpPr/>
          <p:nvPr/>
        </p:nvSpPr>
        <p:spPr>
          <a:xfrm>
            <a:off x="6392849" y="2913624"/>
            <a:ext cx="2541038" cy="1995918"/>
          </a:xfrm>
          <a:prstGeom prst="wedgeRoundRectCallout">
            <a:avLst>
              <a:gd name="adj1" fmla="val 6481"/>
              <a:gd name="adj2" fmla="val -6477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포트폴리오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쪽지관리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신고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회원정보수정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판매자 등록 신청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 관리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후기등록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69" name="직선 화살표 연결선 68"/>
          <p:cNvCxnSpPr/>
          <p:nvPr/>
        </p:nvCxnSpPr>
        <p:spPr>
          <a:xfrm>
            <a:off x="4516661" y="2665597"/>
            <a:ext cx="0" cy="731777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2870347" y="4654728"/>
            <a:ext cx="3515036" cy="1534727"/>
          </a:xfrm>
          <a:prstGeom prst="wedgeRoundRectCallout">
            <a:avLst>
              <a:gd name="adj1" fmla="val -16299"/>
              <a:gd name="adj2" fmla="val -66537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카테고리별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재능판매 등록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옵션선택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구매신청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인수 확인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쪽지확인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적립금 적립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 보기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" name="Picture 2" descr="C:\Users\ccpre_000\Documents\ALDrive\Download\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43" y="5181600"/>
            <a:ext cx="25273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1558</Words>
  <Application>Microsoft Office PowerPoint</Application>
  <PresentationFormat>사용자 지정</PresentationFormat>
  <Paragraphs>721</Paragraphs>
  <Slides>53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KoPub돋움체 Medium</vt:lpstr>
      <vt:lpstr>Calibri</vt:lpstr>
      <vt:lpstr>나눔바른고딕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조수정</cp:lastModifiedBy>
  <cp:revision>307</cp:revision>
  <dcterms:created xsi:type="dcterms:W3CDTF">2015-01-23T05:52:34Z</dcterms:created>
  <dcterms:modified xsi:type="dcterms:W3CDTF">2015-07-23T08:02:07Z</dcterms:modified>
</cp:coreProperties>
</file>